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403" r:id="rId3"/>
    <p:sldId id="408" r:id="rId4"/>
    <p:sldId id="406" r:id="rId5"/>
    <p:sldId id="405" r:id="rId6"/>
    <p:sldId id="407" r:id="rId7"/>
    <p:sldId id="409" r:id="rId8"/>
    <p:sldId id="410" r:id="rId9"/>
    <p:sldId id="412" r:id="rId10"/>
    <p:sldId id="411" r:id="rId11"/>
    <p:sldId id="413" r:id="rId12"/>
    <p:sldId id="414" r:id="rId13"/>
    <p:sldId id="415" r:id="rId14"/>
    <p:sldId id="416" r:id="rId15"/>
    <p:sldId id="417" r:id="rId16"/>
    <p:sldId id="418" r:id="rId17"/>
    <p:sldId id="437" r:id="rId18"/>
    <p:sldId id="419" r:id="rId19"/>
    <p:sldId id="420" r:id="rId20"/>
    <p:sldId id="421" r:id="rId21"/>
    <p:sldId id="422" r:id="rId22"/>
    <p:sldId id="423" r:id="rId23"/>
    <p:sldId id="424" r:id="rId24"/>
    <p:sldId id="425" r:id="rId25"/>
    <p:sldId id="426" r:id="rId26"/>
    <p:sldId id="433" r:id="rId27"/>
    <p:sldId id="443" r:id="rId28"/>
    <p:sldId id="444" r:id="rId29"/>
    <p:sldId id="462" r:id="rId30"/>
    <p:sldId id="463" r:id="rId31"/>
    <p:sldId id="434" r:id="rId32"/>
    <p:sldId id="431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39" r:id="rId43"/>
    <p:sldId id="440" r:id="rId44"/>
    <p:sldId id="442" r:id="rId45"/>
    <p:sldId id="441" r:id="rId46"/>
    <p:sldId id="428" r:id="rId47"/>
    <p:sldId id="464" r:id="rId48"/>
    <p:sldId id="427" r:id="rId49"/>
    <p:sldId id="448" r:id="rId50"/>
    <p:sldId id="459" r:id="rId51"/>
    <p:sldId id="460" r:id="rId52"/>
    <p:sldId id="461" r:id="rId53"/>
    <p:sldId id="458" r:id="rId54"/>
    <p:sldId id="429" r:id="rId55"/>
    <p:sldId id="447" r:id="rId56"/>
    <p:sldId id="430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>
        <p:scale>
          <a:sx n="125" d="100"/>
          <a:sy n="125" d="100"/>
        </p:scale>
        <p:origin x="2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DB45-1B19-49D4-9DA8-262920844A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2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DB45-1B19-49D4-9DA8-262920844A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86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DB45-1B19-49D4-9DA8-262920844A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6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DB45-1B19-49D4-9DA8-262920844A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23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DB45-1B19-49D4-9DA8-262920844A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7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DB45-1B19-49D4-9DA8-262920844A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72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DB45-1B19-49D4-9DA8-262920844A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56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DB45-1B19-49D4-9DA8-262920844A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DB45-1B19-49D4-9DA8-262920844A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48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DB45-1B19-49D4-9DA8-262920844A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2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DB45-1B19-49D4-9DA8-262920844A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52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4DB45-1B19-49D4-9DA8-262920844A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4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cs.hacettepe.edu.tr/~erku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YyAMDYzJQM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YyAMDYzJQM" TargetMode="External"/><Relationship Id="rId4" Type="http://schemas.openxmlformats.org/officeDocument/2006/relationships/image" Target="../media/image26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dev/auto_examples/edges/plot_circular_elliptical_hough_transform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graf.impa.br/Data/RefBib/PS_PDF/prl2018/Vera2018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F01D-1109-4A83-B31D-8D29FEA279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/>
              <a:t>Model Fitting: Line and Circle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C8BB55-3666-4330-8C14-D502F965C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6858000" cy="1655762"/>
          </a:xfrm>
        </p:spPr>
        <p:txBody>
          <a:bodyPr/>
          <a:lstStyle/>
          <a:p>
            <a:pPr algn="l"/>
            <a:r>
              <a:rPr lang="en-US"/>
              <a:t>Alessandro Giusti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252C2-0AAC-4F8A-BB89-D2F0E4CC8C66}"/>
              </a:ext>
            </a:extLst>
          </p:cNvPr>
          <p:cNvSpPr txBox="1"/>
          <p:nvPr/>
        </p:nvSpPr>
        <p:spPr>
          <a:xfrm>
            <a:off x="1" y="65810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Slides in part adapted from Erkut Erdem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https://web.cs.hacettepe.edu.tr/~erkut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and various other authors credited on individual slides</a:t>
            </a:r>
          </a:p>
        </p:txBody>
      </p:sp>
    </p:spTree>
    <p:extLst>
      <p:ext uri="{BB962C8B-B14F-4D97-AF65-F5344CB8AC3E}">
        <p14:creationId xmlns:p14="http://schemas.microsoft.com/office/powerpoint/2010/main" val="739411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04E8E-5C75-4EFB-9E1D-A3874884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represent a 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0051-BAD7-462C-A57F-EB4482599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241955"/>
            <a:ext cx="7886700" cy="93500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 line in the image corresponds to a point in Hough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07BBB-1AD1-4A06-A902-1668ED87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6483"/>
            <a:ext cx="7886700" cy="3078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0860D5-517A-48F9-B449-E5C23CC703A6}"/>
              </a:ext>
            </a:extLst>
          </p:cNvPr>
          <p:cNvSpPr txBox="1"/>
          <p:nvPr/>
        </p:nvSpPr>
        <p:spPr>
          <a:xfrm>
            <a:off x="63375" y="65810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Slide credit: S. Seitz</a:t>
            </a:r>
          </a:p>
        </p:txBody>
      </p:sp>
    </p:spTree>
    <p:extLst>
      <p:ext uri="{BB962C8B-B14F-4D97-AF65-F5344CB8AC3E}">
        <p14:creationId xmlns:p14="http://schemas.microsoft.com/office/powerpoint/2010/main" val="1100526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5830D-2FDF-41C8-8748-C8FB30282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 point correspond 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01139-A45A-4C90-B8D6-5A0FFA612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997513"/>
            <a:ext cx="7886700" cy="117945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 point in the image corresponds to a line in Hough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04CD3-3306-4667-B4E4-CB0CA0DAD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67328"/>
            <a:ext cx="7886700" cy="2961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364F1F-2B56-482F-AB02-B4A45044E97C}"/>
              </a:ext>
            </a:extLst>
          </p:cNvPr>
          <p:cNvSpPr txBox="1"/>
          <p:nvPr/>
        </p:nvSpPr>
        <p:spPr>
          <a:xfrm>
            <a:off x="63375" y="65810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Slide credit: S. Seitz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0907C2-6C83-47D3-A82A-4F8D342CB2C4}"/>
              </a:ext>
            </a:extLst>
          </p:cNvPr>
          <p:cNvSpPr/>
          <p:nvPr/>
        </p:nvSpPr>
        <p:spPr>
          <a:xfrm>
            <a:off x="5857592" y="1767328"/>
            <a:ext cx="2806574" cy="1926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7462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D857-43F1-4729-B677-7B936747B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a line through two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C92E2-393F-4218-8E40-E478E9409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562947"/>
            <a:ext cx="7886700" cy="179258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/>
              <a:t>What are the line parameters for the line that contains both (x0, y0) and (x1, y1)?</a:t>
            </a:r>
          </a:p>
          <a:p>
            <a:pPr marL="0" indent="0">
              <a:buNone/>
            </a:pPr>
            <a:r>
              <a:rPr lang="en-US"/>
              <a:t>The (m,b) coordinates of the intersection of the hough-space lines</a:t>
            </a:r>
          </a:p>
          <a:p>
            <a:pPr marL="0" indent="0">
              <a:buNone/>
            </a:pPr>
            <a:r>
              <a:rPr lang="en-US"/>
              <a:t>b = –x</a:t>
            </a:r>
            <a:r>
              <a:rPr lang="en-US" baseline="-25000"/>
              <a:t>0</a:t>
            </a:r>
            <a:r>
              <a:rPr lang="en-US"/>
              <a:t>m + y</a:t>
            </a:r>
            <a:r>
              <a:rPr lang="en-US" baseline="-25000"/>
              <a:t>0</a:t>
            </a:r>
            <a:r>
              <a:rPr lang="en-US"/>
              <a:t/>
            </a:r>
            <a:br>
              <a:rPr lang="en-US"/>
            </a:br>
            <a:r>
              <a:rPr lang="en-US"/>
              <a:t>and</a:t>
            </a:r>
            <a:br>
              <a:rPr lang="en-US"/>
            </a:br>
            <a:r>
              <a:rPr lang="en-US"/>
              <a:t>b = –x</a:t>
            </a:r>
            <a:r>
              <a:rPr lang="en-US" baseline="-25000"/>
              <a:t>1</a:t>
            </a:r>
            <a:r>
              <a:rPr lang="en-US"/>
              <a:t>m + y</a:t>
            </a:r>
            <a:r>
              <a:rPr lang="en-US" baseline="-25000"/>
              <a:t>1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5519E-E713-418C-A07E-4ED0841A6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96" y="1690689"/>
            <a:ext cx="7776150" cy="2557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2F0E91-79F4-4FB3-8CE8-037A1171B416}"/>
              </a:ext>
            </a:extLst>
          </p:cNvPr>
          <p:cNvSpPr txBox="1"/>
          <p:nvPr/>
        </p:nvSpPr>
        <p:spPr>
          <a:xfrm>
            <a:off x="63375" y="65810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Slide credit: K. Grauman</a:t>
            </a:r>
          </a:p>
        </p:txBody>
      </p:sp>
    </p:spTree>
    <p:extLst>
      <p:ext uri="{BB962C8B-B14F-4D97-AF65-F5344CB8AC3E}">
        <p14:creationId xmlns:p14="http://schemas.microsoft.com/office/powerpoint/2010/main" val="1654070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70BF0-42B9-420B-AFF9-BD7229D1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a line through many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11A88-4340-498C-AA15-731C3BD45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599159"/>
            <a:ext cx="7886700" cy="178353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/>
              <a:t>Note that the 4 points are not exactly aligned: in Hough space, the lines corresponding to each point will almost intersect.</a:t>
            </a:r>
          </a:p>
          <a:p>
            <a:pPr marL="0" indent="0">
              <a:buNone/>
            </a:pPr>
            <a:r>
              <a:rPr lang="en-US"/>
              <a:t>Now, let each edge point in image space vote for a </a:t>
            </a:r>
            <a:r>
              <a:rPr lang="en-US" b="1"/>
              <a:t>set of possible parameters </a:t>
            </a:r>
            <a:r>
              <a:rPr lang="en-US"/>
              <a:t>in Hough space.</a:t>
            </a:r>
          </a:p>
          <a:p>
            <a:pPr marL="0" indent="0">
              <a:buNone/>
            </a:pPr>
            <a:r>
              <a:rPr lang="en-US"/>
              <a:t>Accumulate votes in a discrete set of bins; parameters with the most votes indicate a line in image space.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87315-DD44-4FC0-B168-A2396746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679789"/>
            <a:ext cx="6476671" cy="2502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E76F65-50EF-466F-AEFE-23C9C79C3008}"/>
              </a:ext>
            </a:extLst>
          </p:cNvPr>
          <p:cNvSpPr txBox="1"/>
          <p:nvPr/>
        </p:nvSpPr>
        <p:spPr>
          <a:xfrm>
            <a:off x="63375" y="65810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Slide credit: K. Grauman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7BB71-B964-465E-A450-544CA32A1CFA}"/>
              </a:ext>
            </a:extLst>
          </p:cNvPr>
          <p:cNvSpPr/>
          <p:nvPr/>
        </p:nvSpPr>
        <p:spPr>
          <a:xfrm>
            <a:off x="4861711" y="1546469"/>
            <a:ext cx="2806574" cy="1926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7132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E95C5-E862-44F8-BA61-626DF4842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is the problem with this approach?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AB3C9-972C-4EB2-9ACC-DA3D54DAE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838937"/>
            <a:ext cx="7886700" cy="118012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/>
              <a:t>The (m,b) parameter space is </a:t>
            </a:r>
            <a:r>
              <a:rPr lang="en-US" b="1"/>
              <a:t>not bounded</a:t>
            </a:r>
          </a:p>
          <a:p>
            <a:pPr marL="514350" indent="-514350">
              <a:buAutoNum type="arabicPeriod"/>
            </a:pPr>
            <a:r>
              <a:rPr lang="en-US"/>
              <a:t>We can not represent </a:t>
            </a:r>
            <a:r>
              <a:rPr lang="en-US" b="1"/>
              <a:t>vertical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8DE53-7EB2-4F0E-BA01-71CF79FC6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819689"/>
            <a:ext cx="6976261" cy="479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0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3AC8D-0690-49C3-8B6D-247FDFD48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represent lines in polar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97D87-361C-4E2A-A8DD-9FC5CE230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097100"/>
            <a:ext cx="7886700" cy="139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The hough space is now (d,θ) instead of (m,b)</a:t>
            </a:r>
          </a:p>
          <a:p>
            <a:pPr marL="0" indent="0">
              <a:buNone/>
            </a:pPr>
            <a:r>
              <a:rPr lang="en-US"/>
              <a:t>Same as before: a line in image space is a point in Hough space.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E1B2A-FE41-4713-9A45-F3FD653B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05" y="1690689"/>
            <a:ext cx="7550590" cy="3275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FAD64B-1698-49A7-BE3F-5117E78D8D57}"/>
              </a:ext>
            </a:extLst>
          </p:cNvPr>
          <p:cNvSpPr txBox="1"/>
          <p:nvPr/>
        </p:nvSpPr>
        <p:spPr>
          <a:xfrm>
            <a:off x="63375" y="65810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Slide credit: K. Grauman</a:t>
            </a:r>
          </a:p>
        </p:txBody>
      </p:sp>
    </p:spTree>
    <p:extLst>
      <p:ext uri="{BB962C8B-B14F-4D97-AF65-F5344CB8AC3E}">
        <p14:creationId xmlns:p14="http://schemas.microsoft.com/office/powerpoint/2010/main" val="436499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ECFDE-6F97-4E3B-9196-54BD4CC25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Pause and ponder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86D91-3786-4BB7-A312-871DA309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022" y="1825625"/>
            <a:ext cx="4399984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For an image of size (width, height).  What are the boundaries of the Hough space such that we can represent any line overlapping the image?</a:t>
            </a:r>
          </a:p>
          <a:p>
            <a:r>
              <a:rPr lang="en-US"/>
              <a:t>Given a point in image space, what is the corresponding shape in Hough space?</a:t>
            </a:r>
            <a:br>
              <a:rPr lang="en-US"/>
            </a:b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BEF82-244E-45A1-811E-24CD80BC1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7" r="50171"/>
          <a:stretch/>
        </p:blipFill>
        <p:spPr>
          <a:xfrm>
            <a:off x="235391" y="1825625"/>
            <a:ext cx="3594226" cy="32756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EDE043-FEBA-4042-B5FE-613B95A222FF}"/>
              </a:ext>
            </a:extLst>
          </p:cNvPr>
          <p:cNvSpPr/>
          <p:nvPr/>
        </p:nvSpPr>
        <p:spPr>
          <a:xfrm rot="10800000">
            <a:off x="4445284" y="5590080"/>
            <a:ext cx="14847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(solution: a sinusoid)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66A99-FC0D-49A4-9657-5654F4BB0395}"/>
              </a:ext>
            </a:extLst>
          </p:cNvPr>
          <p:cNvSpPr txBox="1"/>
          <p:nvPr/>
        </p:nvSpPr>
        <p:spPr>
          <a:xfrm>
            <a:off x="63375" y="65810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Slide credit: K. Grauman</a:t>
            </a:r>
          </a:p>
        </p:txBody>
      </p:sp>
    </p:spTree>
    <p:extLst>
      <p:ext uri="{BB962C8B-B14F-4D97-AF65-F5344CB8AC3E}">
        <p14:creationId xmlns:p14="http://schemas.microsoft.com/office/powerpoint/2010/main" val="1369041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6156-2B87-4332-9125-529C8E5A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CAD8D-6FB5-44E7-8355-53512FEAC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567881"/>
            <a:ext cx="7886700" cy="108891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Given 3 points in image space, here are some of the corresponding points in hough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FA95B-628B-4941-811C-C86A1677F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4155"/>
            <a:ext cx="9144000" cy="3869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D4423B-7143-49FF-BE2C-4147DB23F49A}"/>
              </a:ext>
            </a:extLst>
          </p:cNvPr>
          <p:cNvSpPr txBox="1"/>
          <p:nvPr/>
        </p:nvSpPr>
        <p:spPr>
          <a:xfrm>
            <a:off x="63375" y="65810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 Derfopps [CC BY 4.0],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2964526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1AFE1-49BB-4E7B-90A5-3E6AC75DE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Hough Transform: 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6860C-5046-4BF6-BB87-3D0429870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921124" cy="32035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Consolas" panose="020B0609020204030204" pitchFamily="49" charset="0"/>
              </a:rPr>
              <a:t>Initialize H[d,</a:t>
            </a:r>
            <a:r>
              <a:rPr lang="el-GR" sz="1600">
                <a:latin typeface="Consolas" panose="020B0609020204030204" pitchFamily="49" charset="0"/>
              </a:rPr>
              <a:t>θ]=0</a:t>
            </a:r>
          </a:p>
          <a:p>
            <a:pPr marL="0" indent="0">
              <a:buNone/>
            </a:pPr>
            <a:r>
              <a:rPr lang="en-US" sz="1600">
                <a:latin typeface="Consolas" panose="020B0609020204030204" pitchFamily="49" charset="0"/>
              </a:rPr>
              <a:t>for each edge point (x,y) in the image:</a:t>
            </a:r>
          </a:p>
          <a:p>
            <a:pPr marL="0" indent="0">
              <a:buNone/>
            </a:pPr>
            <a:r>
              <a:rPr lang="en-US" sz="1600">
                <a:latin typeface="Consolas" panose="020B0609020204030204" pitchFamily="49" charset="0"/>
              </a:rPr>
              <a:t>  for </a:t>
            </a:r>
            <a:r>
              <a:rPr lang="el-GR" sz="1600">
                <a:latin typeface="Consolas" panose="020B0609020204030204" pitchFamily="49" charset="0"/>
              </a:rPr>
              <a:t>θ</a:t>
            </a:r>
            <a:r>
              <a:rPr lang="en-US" sz="1600">
                <a:latin typeface="Consolas" panose="020B0609020204030204" pitchFamily="49" charset="0"/>
              </a:rPr>
              <a:t> in range(</a:t>
            </a:r>
            <a:r>
              <a:rPr lang="el-GR" sz="1600">
                <a:latin typeface="Consolas" panose="020B0609020204030204" pitchFamily="49" charset="0"/>
              </a:rPr>
              <a:t>θ</a:t>
            </a:r>
            <a:r>
              <a:rPr lang="en-US" sz="1600">
                <a:latin typeface="Consolas" panose="020B0609020204030204" pitchFamily="49" charset="0"/>
              </a:rPr>
              <a:t>min,</a:t>
            </a:r>
            <a:r>
              <a:rPr lang="el-GR" sz="1600">
                <a:latin typeface="Consolas" panose="020B0609020204030204" pitchFamily="49" charset="0"/>
              </a:rPr>
              <a:t>θ</a:t>
            </a:r>
            <a:r>
              <a:rPr lang="en-US" sz="1600">
                <a:latin typeface="Consolas" panose="020B0609020204030204" pitchFamily="49" charset="0"/>
              </a:rPr>
              <a:t>max):</a:t>
            </a:r>
          </a:p>
          <a:p>
            <a:pPr marL="0" indent="0">
              <a:buNone/>
            </a:pPr>
            <a:r>
              <a:rPr lang="en-US" sz="1600">
                <a:latin typeface="Consolas" panose="020B0609020204030204" pitchFamily="49" charset="0"/>
              </a:rPr>
              <a:t>    </a:t>
            </a:r>
            <a:r>
              <a:rPr lang="es-ES" sz="1600">
                <a:latin typeface="Consolas" panose="020B0609020204030204" pitchFamily="49" charset="0"/>
              </a:rPr>
              <a:t>d = x cos(</a:t>
            </a:r>
            <a:r>
              <a:rPr lang="el-GR" sz="1600">
                <a:latin typeface="Consolas" panose="020B0609020204030204" pitchFamily="49" charset="0"/>
              </a:rPr>
              <a:t>θ</a:t>
            </a:r>
            <a:r>
              <a:rPr lang="es-ES" sz="1600">
                <a:latin typeface="Consolas" panose="020B0609020204030204" pitchFamily="49" charset="0"/>
              </a:rPr>
              <a:t>) - y sin(</a:t>
            </a:r>
            <a:r>
              <a:rPr lang="el-GR" sz="1600">
                <a:latin typeface="Consolas" panose="020B0609020204030204" pitchFamily="49" charset="0"/>
              </a:rPr>
              <a:t>θ</a:t>
            </a:r>
            <a:r>
              <a:rPr lang="es-ES" sz="1600">
                <a:latin typeface="Consolas" panose="020B0609020204030204" pitchFamily="49" charset="0"/>
              </a:rPr>
              <a:t>)</a:t>
            </a:r>
            <a:endParaRPr lang="en-US" sz="16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>
                <a:latin typeface="Consolas" panose="020B0609020204030204" pitchFamily="49" charset="0"/>
              </a:rPr>
              <a:t>    H[d,</a:t>
            </a:r>
            <a:r>
              <a:rPr lang="el-GR" sz="1600">
                <a:latin typeface="Consolas" panose="020B0609020204030204" pitchFamily="49" charset="0"/>
              </a:rPr>
              <a:t>θ]</a:t>
            </a:r>
            <a:r>
              <a:rPr lang="en-US" sz="1600">
                <a:latin typeface="Consolas" panose="020B0609020204030204" pitchFamily="49" charset="0"/>
              </a:rPr>
              <a:t>+=1</a:t>
            </a:r>
          </a:p>
          <a:p>
            <a:pPr marL="0" indent="0">
              <a:buNone/>
            </a:pPr>
            <a:r>
              <a:rPr lang="en-US" sz="1600">
                <a:latin typeface="Consolas" panose="020B0609020204030204" pitchFamily="49" charset="0"/>
              </a:rPr>
              <a:t>Find the value(s) of (d,</a:t>
            </a:r>
            <a:r>
              <a:rPr lang="el-GR" sz="1600">
                <a:latin typeface="Consolas" panose="020B0609020204030204" pitchFamily="49" charset="0"/>
              </a:rPr>
              <a:t>θ) </a:t>
            </a:r>
            <a:r>
              <a:rPr lang="en-US" sz="1600">
                <a:latin typeface="Consolas" panose="020B0609020204030204" pitchFamily="49" charset="0"/>
              </a:rPr>
              <a:t>where H[d,</a:t>
            </a:r>
            <a:r>
              <a:rPr lang="el-GR" sz="1600">
                <a:latin typeface="Consolas" panose="020B0609020204030204" pitchFamily="49" charset="0"/>
              </a:rPr>
              <a:t>θ] </a:t>
            </a:r>
            <a:r>
              <a:rPr lang="en-US" sz="1600">
                <a:latin typeface="Consolas" panose="020B0609020204030204" pitchFamily="49" charset="0"/>
              </a:rPr>
              <a:t>is maximum</a:t>
            </a:r>
          </a:p>
          <a:p>
            <a:pPr marL="0" indent="0">
              <a:buNone/>
            </a:pPr>
            <a:r>
              <a:rPr lang="en-US" sz="1600">
                <a:latin typeface="Consolas" panose="020B0609020204030204" pitchFamily="49" charset="0"/>
              </a:rPr>
              <a:t>The detected line in the image is given by</a:t>
            </a:r>
            <a:br>
              <a:rPr lang="en-US" sz="1600">
                <a:latin typeface="Consolas" panose="020B0609020204030204" pitchFamily="49" charset="0"/>
              </a:rPr>
            </a:br>
            <a:r>
              <a:rPr lang="es-ES" sz="1600">
                <a:latin typeface="Consolas" panose="020B0609020204030204" pitchFamily="49" charset="0"/>
              </a:rPr>
              <a:t>d = x cos(</a:t>
            </a:r>
            <a:r>
              <a:rPr lang="el-GR" sz="1600">
                <a:latin typeface="Consolas" panose="020B0609020204030204" pitchFamily="49" charset="0"/>
              </a:rPr>
              <a:t>θ</a:t>
            </a:r>
            <a:r>
              <a:rPr lang="es-ES" sz="1600">
                <a:latin typeface="Consolas" panose="020B0609020204030204" pitchFamily="49" charset="0"/>
              </a:rPr>
              <a:t>) - y sin(</a:t>
            </a:r>
            <a:r>
              <a:rPr lang="el-GR" sz="1600">
                <a:latin typeface="Consolas" panose="020B0609020204030204" pitchFamily="49" charset="0"/>
              </a:rPr>
              <a:t>θ</a:t>
            </a:r>
            <a:r>
              <a:rPr lang="es-ES" sz="1600">
                <a:latin typeface="Consolas" panose="020B0609020204030204" pitchFamily="49" charset="0"/>
              </a:rPr>
              <a:t>)</a:t>
            </a:r>
            <a:endParaRPr lang="en-US" sz="1600">
              <a:latin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2C8C2E-8B7F-48C4-8FF9-4A711815BBE5}"/>
              </a:ext>
            </a:extLst>
          </p:cNvPr>
          <p:cNvGrpSpPr/>
          <p:nvPr/>
        </p:nvGrpSpPr>
        <p:grpSpPr>
          <a:xfrm>
            <a:off x="6323167" y="1690689"/>
            <a:ext cx="2636963" cy="2827797"/>
            <a:chOff x="6391747" y="1654460"/>
            <a:chExt cx="2636963" cy="28277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166654-D3E6-4AF8-95CB-7165FD47C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1747" y="1654460"/>
              <a:ext cx="2636963" cy="247522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D826ED-5D5B-4BD3-AD52-C827F79B29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957" t="35724" r="42926" b="55155"/>
            <a:stretch/>
          </p:blipFill>
          <p:spPr>
            <a:xfrm>
              <a:off x="7710228" y="4129689"/>
              <a:ext cx="277782" cy="35256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7567F64-D9D1-409A-B042-1E15640BA983}"/>
              </a:ext>
            </a:extLst>
          </p:cNvPr>
          <p:cNvSpPr txBox="1"/>
          <p:nvPr/>
        </p:nvSpPr>
        <p:spPr>
          <a:xfrm>
            <a:off x="63375" y="65810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Slide credit: S. Seitz</a:t>
            </a:r>
          </a:p>
        </p:txBody>
      </p:sp>
    </p:spTree>
    <p:extLst>
      <p:ext uri="{BB962C8B-B14F-4D97-AF65-F5344CB8AC3E}">
        <p14:creationId xmlns:p14="http://schemas.microsoft.com/office/powerpoint/2010/main" val="427108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60D9A5-F39B-426D-B1E6-13F1F6444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6" t="17033" r="63417" b="6044"/>
          <a:stretch/>
        </p:blipFill>
        <p:spPr>
          <a:xfrm>
            <a:off x="139960" y="74912"/>
            <a:ext cx="2804160" cy="2560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E56990-A213-4198-9C04-1E9E67C00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18" t="17034" r="3666" b="6045"/>
          <a:stretch/>
        </p:blipFill>
        <p:spPr>
          <a:xfrm>
            <a:off x="3056827" y="74911"/>
            <a:ext cx="2918460" cy="256032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C0B42D8-D5CF-47DB-A027-F8F40106D738}"/>
              </a:ext>
            </a:extLst>
          </p:cNvPr>
          <p:cNvGrpSpPr/>
          <p:nvPr/>
        </p:nvGrpSpPr>
        <p:grpSpPr>
          <a:xfrm>
            <a:off x="6918295" y="2918887"/>
            <a:ext cx="1657746" cy="1777715"/>
            <a:chOff x="6391747" y="1654460"/>
            <a:chExt cx="2636963" cy="282779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85925F2-C8F1-478B-8BBB-63663F90D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1747" y="1654460"/>
              <a:ext cx="2636963" cy="247522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952EE63-5F91-463C-9052-CBBC9E8A88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957" t="35724" r="42926" b="55155"/>
            <a:stretch/>
          </p:blipFill>
          <p:spPr>
            <a:xfrm>
              <a:off x="7710228" y="4129689"/>
              <a:ext cx="277782" cy="352568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B75963D-BAEA-4C8B-9804-0181682F1B64}"/>
              </a:ext>
            </a:extLst>
          </p:cNvPr>
          <p:cNvSpPr txBox="1"/>
          <p:nvPr/>
        </p:nvSpPr>
        <p:spPr>
          <a:xfrm>
            <a:off x="6087994" y="716079"/>
            <a:ext cx="2709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Quiz: identify which maxima represent the four lines of the square object!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3375" y="2766917"/>
            <a:ext cx="6600101" cy="4178982"/>
            <a:chOff x="189999" y="2701603"/>
            <a:chExt cx="6600101" cy="41789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CCD6017-D4E1-44AD-BE3E-00549C1C67F6}"/>
                </a:ext>
              </a:extLst>
            </p:cNvPr>
            <p:cNvGrpSpPr/>
            <p:nvPr/>
          </p:nvGrpSpPr>
          <p:grpSpPr>
            <a:xfrm>
              <a:off x="615962" y="2701603"/>
              <a:ext cx="5793508" cy="3809650"/>
              <a:chOff x="615962" y="2815628"/>
              <a:chExt cx="5793508" cy="380965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C1B0E63-475F-456C-ABF0-154C2E6BC9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474" t="3555" r="1049" b="5860"/>
              <a:stretch/>
            </p:blipFill>
            <p:spPr>
              <a:xfrm>
                <a:off x="1222218" y="2815628"/>
                <a:ext cx="4970352" cy="3440318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D1E457-3427-4E55-B783-9EAE3B32F7B4}"/>
                  </a:ext>
                </a:extLst>
              </p:cNvPr>
              <p:cNvSpPr txBox="1"/>
              <p:nvPr/>
            </p:nvSpPr>
            <p:spPr>
              <a:xfrm>
                <a:off x="1158844" y="6255946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-90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FCFE50-C8DE-4B5E-8A85-60608FA5D63A}"/>
                  </a:ext>
                </a:extLst>
              </p:cNvPr>
              <p:cNvSpPr txBox="1"/>
              <p:nvPr/>
            </p:nvSpPr>
            <p:spPr>
              <a:xfrm>
                <a:off x="5875349" y="6255946"/>
                <a:ext cx="5341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+90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A00732-7C32-4DE6-A952-AF91A9D2BD57}"/>
                  </a:ext>
                </a:extLst>
              </p:cNvPr>
              <p:cNvSpPr txBox="1"/>
              <p:nvPr/>
            </p:nvSpPr>
            <p:spPr>
              <a:xfrm>
                <a:off x="3610871" y="625594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0F7FE8-A53D-4361-B350-6A44DF9F06A9}"/>
                  </a:ext>
                </a:extLst>
              </p:cNvPr>
              <p:cNvSpPr txBox="1"/>
              <p:nvPr/>
            </p:nvSpPr>
            <p:spPr>
              <a:xfrm>
                <a:off x="920532" y="434654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0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B6EF3DE-CCBD-463D-94C4-456DE3DEDE25}"/>
                  </a:ext>
                </a:extLst>
              </p:cNvPr>
              <p:cNvSpPr txBox="1"/>
              <p:nvPr/>
            </p:nvSpPr>
            <p:spPr>
              <a:xfrm>
                <a:off x="615962" y="2938162"/>
                <a:ext cx="606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-600</a:t>
                </a:r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442EF3F-92E8-4B39-A584-630994DCC109}"/>
                  </a:ext>
                </a:extLst>
              </p:cNvPr>
              <p:cNvSpPr txBox="1"/>
              <p:nvPr/>
            </p:nvSpPr>
            <p:spPr>
              <a:xfrm>
                <a:off x="615962" y="5754928"/>
                <a:ext cx="651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  <a:r>
                  <a:rPr lang="en-US" dirty="0" smtClean="0"/>
                  <a:t>600</a:t>
                </a:r>
                <a:endParaRPr lang="en-US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6BF195-B0D0-4474-A297-574C85EA2D03}"/>
                </a:ext>
              </a:extLst>
            </p:cNvPr>
            <p:cNvSpPr txBox="1"/>
            <p:nvPr/>
          </p:nvSpPr>
          <p:spPr>
            <a:xfrm>
              <a:off x="189999" y="423252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B8EB299-2C50-4547-8E9D-F9F60311B6E3}"/>
                </a:ext>
              </a:extLst>
            </p:cNvPr>
            <p:cNvSpPr/>
            <p:nvPr/>
          </p:nvSpPr>
          <p:spPr>
            <a:xfrm>
              <a:off x="3610871" y="6511253"/>
              <a:ext cx="3080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θ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A8AF109-EDB9-4523-AD69-E81A418149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9470" y="3017856"/>
              <a:ext cx="3806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0442F9E-337C-4741-B802-A3E8AFA905AF}"/>
              </a:ext>
            </a:extLst>
          </p:cNvPr>
          <p:cNvSpPr txBox="1"/>
          <p:nvPr/>
        </p:nvSpPr>
        <p:spPr>
          <a:xfrm>
            <a:off x="63375" y="65810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Slide credit: K. Grauman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39960" y="74911"/>
            <a:ext cx="5610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39960" y="74911"/>
            <a:ext cx="0" cy="367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056827" y="72333"/>
            <a:ext cx="5610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056827" y="72333"/>
            <a:ext cx="0" cy="367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1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9568E-4C8D-4EAB-AB4A-0449AF1F7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Edges are a local, </a:t>
            </a:r>
            <a:r>
              <a:rPr lang="en-US" b="1"/>
              <a:t>low-level</a:t>
            </a:r>
            <a:r>
              <a:rPr lang="en-US"/>
              <a:t>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67C20-228C-4570-A301-D728A2C9B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115207"/>
            <a:ext cx="7886700" cy="10617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Today: how to extract </a:t>
            </a:r>
            <a:r>
              <a:rPr lang="en-US" b="1"/>
              <a:t>higher-level </a:t>
            </a:r>
            <a:r>
              <a:rPr lang="en-US"/>
              <a:t>information (“boundaries”)</a:t>
            </a:r>
          </a:p>
          <a:p>
            <a:pPr marL="0" indent="0">
              <a:buNone/>
            </a:pPr>
            <a:r>
              <a:rPr lang="en-US"/>
              <a:t>Boundaries are composed by groups of edge pixels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776EDD0-74C8-490E-A5DB-FCD381811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57" y="1806166"/>
            <a:ext cx="7777086" cy="30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25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9595C-E1E5-4C67-A00D-96174FA1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the effect of noise?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E39FF-6222-4CE8-B7C6-CE478AE8F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78" y="2055352"/>
            <a:ext cx="7260879" cy="35870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6F657F-0A89-4C2C-96A2-5163D5BDE6C3}"/>
              </a:ext>
            </a:extLst>
          </p:cNvPr>
          <p:cNvSpPr txBox="1"/>
          <p:nvPr/>
        </p:nvSpPr>
        <p:spPr>
          <a:xfrm>
            <a:off x="914400" y="2372008"/>
            <a:ext cx="134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9C603D-ADF8-4CA8-ACBA-19DEF598331A}"/>
              </a:ext>
            </a:extLst>
          </p:cNvPr>
          <p:cNvSpPr txBox="1"/>
          <p:nvPr/>
        </p:nvSpPr>
        <p:spPr>
          <a:xfrm>
            <a:off x="4354717" y="1688355"/>
            <a:ext cx="214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H: accumulator 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0BDB-03B2-4414-B29E-5EC6D1BFAC0C}"/>
              </a:ext>
            </a:extLst>
          </p:cNvPr>
          <p:cNvSpPr txBox="1"/>
          <p:nvPr/>
        </p:nvSpPr>
        <p:spPr>
          <a:xfrm>
            <a:off x="344598" y="384888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C49DB-614B-4A8C-98D5-2E138B8BE41C}"/>
              </a:ext>
            </a:extLst>
          </p:cNvPr>
          <p:cNvSpPr txBox="1"/>
          <p:nvPr/>
        </p:nvSpPr>
        <p:spPr>
          <a:xfrm>
            <a:off x="2407280" y="563775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E83DE-6301-452C-8967-3B0E2819D57C}"/>
              </a:ext>
            </a:extLst>
          </p:cNvPr>
          <p:cNvSpPr txBox="1"/>
          <p:nvPr/>
        </p:nvSpPr>
        <p:spPr>
          <a:xfrm>
            <a:off x="7922728" y="37526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3C2CE7-231E-4FE6-852C-44FDCA8C1384}"/>
              </a:ext>
            </a:extLst>
          </p:cNvPr>
          <p:cNvSpPr/>
          <p:nvPr/>
        </p:nvSpPr>
        <p:spPr>
          <a:xfrm>
            <a:off x="5955540" y="5637756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θ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0EF818-67D8-4C26-BEA3-B872E4B0A77B}"/>
              </a:ext>
            </a:extLst>
          </p:cNvPr>
          <p:cNvSpPr/>
          <p:nvPr/>
        </p:nvSpPr>
        <p:spPr>
          <a:xfrm>
            <a:off x="4979406" y="3429000"/>
            <a:ext cx="597529" cy="78922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635DE2-351D-468A-B6F0-C31F6FAB6EC8}"/>
              </a:ext>
            </a:extLst>
          </p:cNvPr>
          <p:cNvSpPr txBox="1"/>
          <p:nvPr/>
        </p:nvSpPr>
        <p:spPr>
          <a:xfrm>
            <a:off x="4656049" y="4450729"/>
            <a:ext cx="18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many weak peaks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F5FF2-01DA-4953-B480-D50EA2BBAA20}"/>
              </a:ext>
            </a:extLst>
          </p:cNvPr>
          <p:cNvSpPr txBox="1"/>
          <p:nvPr/>
        </p:nvSpPr>
        <p:spPr>
          <a:xfrm>
            <a:off x="63375" y="65810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Slide credit: K. Grauman</a:t>
            </a:r>
          </a:p>
        </p:txBody>
      </p:sp>
    </p:spTree>
    <p:extLst>
      <p:ext uri="{BB962C8B-B14F-4D97-AF65-F5344CB8AC3E}">
        <p14:creationId xmlns:p14="http://schemas.microsoft.com/office/powerpoint/2010/main" val="47705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580A99-D0F4-4CDE-B531-762E3348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54" y="1979334"/>
            <a:ext cx="7396681" cy="3796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8AF78D-7A72-4A96-9A44-3E3DB83B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the effect of noise?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EA90F-4652-494C-A8CB-AD61288022A1}"/>
              </a:ext>
            </a:extLst>
          </p:cNvPr>
          <p:cNvSpPr txBox="1"/>
          <p:nvPr/>
        </p:nvSpPr>
        <p:spPr>
          <a:xfrm>
            <a:off x="914400" y="2372008"/>
            <a:ext cx="134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9C917-33F4-4EBA-BA81-B1101086D8F8}"/>
              </a:ext>
            </a:extLst>
          </p:cNvPr>
          <p:cNvSpPr txBox="1"/>
          <p:nvPr/>
        </p:nvSpPr>
        <p:spPr>
          <a:xfrm>
            <a:off x="4354717" y="1688355"/>
            <a:ext cx="214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H: accumulator 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83893-352F-47F7-B31E-EE5D27C0C42E}"/>
              </a:ext>
            </a:extLst>
          </p:cNvPr>
          <p:cNvSpPr txBox="1"/>
          <p:nvPr/>
        </p:nvSpPr>
        <p:spPr>
          <a:xfrm>
            <a:off x="344598" y="384888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2217AF-F66C-4D11-929C-969F017B246C}"/>
              </a:ext>
            </a:extLst>
          </p:cNvPr>
          <p:cNvSpPr txBox="1"/>
          <p:nvPr/>
        </p:nvSpPr>
        <p:spPr>
          <a:xfrm>
            <a:off x="2407280" y="563775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6FC3A-CE72-477A-84AE-AEC8C0DFC00A}"/>
              </a:ext>
            </a:extLst>
          </p:cNvPr>
          <p:cNvSpPr txBox="1"/>
          <p:nvPr/>
        </p:nvSpPr>
        <p:spPr>
          <a:xfrm>
            <a:off x="7922728" y="37526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A7E5BE-A9A0-4221-ABA2-0F2F22361BD8}"/>
              </a:ext>
            </a:extLst>
          </p:cNvPr>
          <p:cNvSpPr/>
          <p:nvPr/>
        </p:nvSpPr>
        <p:spPr>
          <a:xfrm>
            <a:off x="5955540" y="5637756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CFD39-00FA-4F7C-8CF9-695EA80EE3AF}"/>
              </a:ext>
            </a:extLst>
          </p:cNvPr>
          <p:cNvSpPr txBox="1"/>
          <p:nvPr/>
        </p:nvSpPr>
        <p:spPr>
          <a:xfrm>
            <a:off x="63375" y="65810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Slide credit: K. Grauman</a:t>
            </a:r>
          </a:p>
        </p:txBody>
      </p:sp>
    </p:spTree>
    <p:extLst>
      <p:ext uri="{BB962C8B-B14F-4D97-AF65-F5344CB8AC3E}">
        <p14:creationId xmlns:p14="http://schemas.microsoft.com/office/powerpoint/2010/main" val="46196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91D8-1C3D-4F0C-8FD2-E22E6C63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Bin size </a:t>
            </a:r>
            <a:r>
              <a:rPr lang="en-US"/>
              <a:t>in the accumulator: an important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96A44-E3CA-4CD4-87D5-1BBEEB348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How large are the bins in the accumulator?</a:t>
            </a:r>
          </a:p>
          <a:p>
            <a:pPr lvl="1"/>
            <a:r>
              <a:rPr lang="en-US"/>
              <a:t>Too small:</a:t>
            </a:r>
          </a:p>
          <a:p>
            <a:pPr lvl="2"/>
            <a:r>
              <a:rPr lang="en-US"/>
              <a:t>many weak peaks due to noise</a:t>
            </a:r>
          </a:p>
          <a:p>
            <a:pPr lvl="1"/>
            <a:r>
              <a:rPr lang="en-US"/>
              <a:t>Just right:</a:t>
            </a:r>
          </a:p>
          <a:p>
            <a:pPr lvl="2"/>
            <a:r>
              <a:rPr lang="en-US"/>
              <a:t>one strong peak per line, despite noise</a:t>
            </a:r>
          </a:p>
          <a:p>
            <a:pPr lvl="1"/>
            <a:r>
              <a:rPr lang="en-US"/>
              <a:t>Too large:</a:t>
            </a:r>
          </a:p>
          <a:p>
            <a:pPr lvl="2"/>
            <a:r>
              <a:rPr lang="en-US"/>
              <a:t>poor accuracy in locating the line</a:t>
            </a:r>
          </a:p>
          <a:p>
            <a:pPr lvl="2"/>
            <a:r>
              <a:rPr lang="en-US"/>
              <a:t>many votes from clutter might end up in the same bin</a:t>
            </a:r>
          </a:p>
          <a:p>
            <a:pPr marL="0" indent="0">
              <a:buNone/>
            </a:pPr>
            <a:r>
              <a:rPr lang="en-US"/>
              <a:t>A solution:</a:t>
            </a:r>
          </a:p>
          <a:p>
            <a:pPr marL="457200" lvl="1" indent="0">
              <a:buNone/>
            </a:pPr>
            <a:r>
              <a:rPr lang="en-US"/>
              <a:t>keep bin size small but also vote for neighbors in the accumulator</a:t>
            </a:r>
          </a:p>
          <a:p>
            <a:pPr marL="457200" lvl="1" indent="0">
              <a:buNone/>
            </a:pPr>
            <a:r>
              <a:rPr lang="en-US"/>
              <a:t>(this is the same as “smoothing” the accumulator image)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5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0E632-B1BF-46A8-B318-03E480BD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77793-CA8C-442C-A41C-F22BED64E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From the edge detection algorithm, we know the direction of the gradient for each edge pixel</a:t>
            </a:r>
          </a:p>
          <a:p>
            <a:r>
              <a:rPr lang="en-US"/>
              <a:t>Remember how that was related to edge direction?</a:t>
            </a:r>
          </a:p>
          <a:p>
            <a:pPr marL="457200" lvl="1" indent="0">
              <a:buNone/>
            </a:pPr>
            <a:r>
              <a:rPr lang="en-US"/>
              <a:t>Edge direction is orthogonal to gradient direction</a:t>
            </a:r>
          </a:p>
          <a:p>
            <a:r>
              <a:rPr lang="en-US"/>
              <a:t>We can make sure an edge pixel only votes for lines that have (almost) the direction of the edge!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/>
              <a:t>reduces the computation time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/>
              <a:t>reduces the number of useless votes (better visibility of maxima corresponding to real lines)</a:t>
            </a:r>
          </a:p>
        </p:txBody>
      </p:sp>
    </p:spTree>
    <p:extLst>
      <p:ext uri="{BB962C8B-B14F-4D97-AF65-F5344CB8AC3E}">
        <p14:creationId xmlns:p14="http://schemas.microsoft.com/office/powerpoint/2010/main" val="157981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1F9A-8413-42C7-963E-395CFD8E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4BE7-45CE-4F77-9E4A-BE3785437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Keep track of edge points that voted for each line.</a:t>
            </a:r>
          </a:p>
          <a:p>
            <a:pPr marL="0" indent="0">
              <a:buNone/>
            </a:pPr>
            <a:r>
              <a:rPr lang="en-US"/>
              <a:t>If a line is chosen, look for groups of edge points that voted for that line </a:t>
            </a:r>
            <a:r>
              <a:rPr lang="en-US">
                <a:sym typeface="Wingdings" panose="05000000000000000000" pitchFamily="2" charset="2"/>
              </a:rPr>
              <a:t> find start point and end point of segment.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2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EE7B77-31B4-4220-96C7-04EC72E3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2: the Hough algorithm for circle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F0348-3A29-4A85-8BEA-F2ADEA04D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5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CC88-4200-4EFA-B48E-52F79AF1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Hough Transform: a voting </a:t>
            </a:r>
            <a:r>
              <a:rPr lang="en-US" dirty="0" smtClean="0"/>
              <a:t>algorithm</a:t>
            </a:r>
            <a:r>
              <a:rPr lang="en-150" dirty="0" smtClean="0"/>
              <a:t>…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6A5FD3-4AC4-4024-8BB4-F51F77F3E4A0}"/>
              </a:ext>
            </a:extLst>
          </p:cNvPr>
          <p:cNvSpPr/>
          <p:nvPr/>
        </p:nvSpPr>
        <p:spPr>
          <a:xfrm>
            <a:off x="715224" y="2679826"/>
            <a:ext cx="7800126" cy="210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AutoNum type="arabicPeriod"/>
            </a:pPr>
            <a:r>
              <a:rPr lang="en-US" sz="2800"/>
              <a:t>Every </a:t>
            </a:r>
            <a:r>
              <a:rPr lang="en-US" sz="2800" b="1"/>
              <a:t>edge point </a:t>
            </a:r>
            <a:r>
              <a:rPr lang="en-US" sz="2800"/>
              <a:t>casts votes for all </a:t>
            </a:r>
            <a:r>
              <a:rPr lang="en-US" sz="2800" b="1"/>
              <a:t>circles</a:t>
            </a:r>
            <a:r>
              <a:rPr lang="en-US" sz="2800"/>
              <a:t> that are compatible with it</a:t>
            </a:r>
          </a:p>
          <a:p>
            <a:pPr marL="514350" indent="-514350">
              <a:buAutoNum type="arabicPeriod"/>
            </a:pPr>
            <a:r>
              <a:rPr lang="en-US" sz="2800"/>
              <a:t>We choose </a:t>
            </a:r>
            <a:r>
              <a:rPr lang="en-US" sz="2800" b="1"/>
              <a:t>circles</a:t>
            </a:r>
            <a:r>
              <a:rPr lang="en-US" sz="2800"/>
              <a:t> that accumulated a lot of votes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42D3B7-3A56-4CB6-BEAD-333A755FADE5}"/>
              </a:ext>
            </a:extLst>
          </p:cNvPr>
          <p:cNvSpPr/>
          <p:nvPr/>
        </p:nvSpPr>
        <p:spPr>
          <a:xfrm>
            <a:off x="715224" y="2679825"/>
            <a:ext cx="7800126" cy="210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AutoNum type="arabicPeriod"/>
            </a:pPr>
            <a:r>
              <a:rPr lang="en-US" sz="2800" dirty="0"/>
              <a:t>Every </a:t>
            </a:r>
            <a:r>
              <a:rPr lang="en-US" sz="2800" b="1" dirty="0"/>
              <a:t>feature</a:t>
            </a:r>
            <a:r>
              <a:rPr lang="en-US" sz="2800" dirty="0"/>
              <a:t> casts votes for all </a:t>
            </a:r>
            <a:r>
              <a:rPr lang="en-US" sz="2800" b="1" dirty="0"/>
              <a:t>models</a:t>
            </a:r>
            <a:r>
              <a:rPr lang="en-US" sz="2800" dirty="0"/>
              <a:t> that are compatible with it</a:t>
            </a:r>
          </a:p>
          <a:p>
            <a:pPr marL="514350" indent="-514350">
              <a:buAutoNum type="arabicPeriod"/>
            </a:pPr>
            <a:r>
              <a:rPr lang="en-US" sz="2800" dirty="0"/>
              <a:t>We choose </a:t>
            </a:r>
            <a:r>
              <a:rPr lang="en-US" sz="2800" b="1" dirty="0"/>
              <a:t>models</a:t>
            </a:r>
            <a:r>
              <a:rPr lang="en-US" sz="2800" dirty="0"/>
              <a:t> that accumulated a lot of votes</a:t>
            </a:r>
          </a:p>
        </p:txBody>
      </p:sp>
    </p:spTree>
    <p:extLst>
      <p:ext uri="{BB962C8B-B14F-4D97-AF65-F5344CB8AC3E}">
        <p14:creationId xmlns:p14="http://schemas.microsoft.com/office/powerpoint/2010/main" val="383643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CC88-4200-4EFA-B48E-52F79AF1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Hough Transform: a voting </a:t>
            </a:r>
            <a:r>
              <a:rPr lang="en-US" dirty="0" smtClean="0"/>
              <a:t>algorithm</a:t>
            </a:r>
            <a:r>
              <a:rPr lang="en-150" dirty="0" smtClean="0"/>
              <a:t>…</a:t>
            </a:r>
            <a:r>
              <a:rPr lang="en-US" dirty="0" smtClean="0"/>
              <a:t> </a:t>
            </a:r>
            <a:r>
              <a:rPr lang="en-US" dirty="0"/>
              <a:t>for finding </a:t>
            </a:r>
            <a:r>
              <a:rPr lang="en-US" b="1" dirty="0" smtClean="0"/>
              <a:t>lines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6A5FD3-4AC4-4024-8BB4-F51F77F3E4A0}"/>
              </a:ext>
            </a:extLst>
          </p:cNvPr>
          <p:cNvSpPr/>
          <p:nvPr/>
        </p:nvSpPr>
        <p:spPr>
          <a:xfrm>
            <a:off x="715224" y="2679826"/>
            <a:ext cx="7800126" cy="210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AutoNum type="arabicPeriod"/>
            </a:pPr>
            <a:r>
              <a:rPr lang="en-US" sz="2800" dirty="0"/>
              <a:t>Every </a:t>
            </a:r>
            <a:r>
              <a:rPr lang="en-US" sz="2800" b="1" dirty="0"/>
              <a:t>edge point </a:t>
            </a:r>
            <a:r>
              <a:rPr lang="en-US" sz="2800" dirty="0"/>
              <a:t>casts votes for all </a:t>
            </a:r>
            <a:r>
              <a:rPr lang="en-US" sz="2800" b="1" dirty="0" smtClean="0"/>
              <a:t>lines</a:t>
            </a:r>
            <a:r>
              <a:rPr lang="en-US" sz="2800" dirty="0" smtClean="0"/>
              <a:t> </a:t>
            </a:r>
            <a:r>
              <a:rPr lang="en-US" sz="2800" dirty="0"/>
              <a:t>that are compatible with it</a:t>
            </a:r>
          </a:p>
          <a:p>
            <a:pPr marL="514350" indent="-514350">
              <a:buAutoNum type="arabicPeriod"/>
            </a:pPr>
            <a:r>
              <a:rPr lang="en-US" sz="2800" dirty="0"/>
              <a:t>We choose </a:t>
            </a:r>
            <a:r>
              <a:rPr lang="en-US" sz="2800" b="1" dirty="0" smtClean="0"/>
              <a:t>lines</a:t>
            </a:r>
            <a:r>
              <a:rPr lang="en-US" sz="2800" dirty="0" smtClean="0"/>
              <a:t> </a:t>
            </a:r>
            <a:r>
              <a:rPr lang="en-US" sz="2800" dirty="0"/>
              <a:t>that accumulated a lot of votes</a:t>
            </a:r>
          </a:p>
        </p:txBody>
      </p:sp>
    </p:spTree>
    <p:extLst>
      <p:ext uri="{BB962C8B-B14F-4D97-AF65-F5344CB8AC3E}">
        <p14:creationId xmlns:p14="http://schemas.microsoft.com/office/powerpoint/2010/main" val="195372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CC88-4200-4EFA-B48E-52F79AF1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Hough Transform: a voting </a:t>
            </a:r>
            <a:r>
              <a:rPr lang="en-US" dirty="0" smtClean="0"/>
              <a:t>algorithm</a:t>
            </a:r>
            <a:r>
              <a:rPr lang="en-150" dirty="0" smtClean="0"/>
              <a:t>…</a:t>
            </a:r>
            <a:r>
              <a:rPr lang="en-US" dirty="0" smtClean="0"/>
              <a:t> </a:t>
            </a:r>
            <a:r>
              <a:rPr lang="en-US" dirty="0"/>
              <a:t>for finding </a:t>
            </a:r>
            <a:r>
              <a:rPr lang="en-US" b="1" dirty="0" smtClean="0"/>
              <a:t>circles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6A5FD3-4AC4-4024-8BB4-F51F77F3E4A0}"/>
              </a:ext>
            </a:extLst>
          </p:cNvPr>
          <p:cNvSpPr/>
          <p:nvPr/>
        </p:nvSpPr>
        <p:spPr>
          <a:xfrm>
            <a:off x="715224" y="2679826"/>
            <a:ext cx="7800126" cy="210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AutoNum type="arabicPeriod"/>
            </a:pPr>
            <a:r>
              <a:rPr lang="en-US" sz="2800"/>
              <a:t>Every </a:t>
            </a:r>
            <a:r>
              <a:rPr lang="en-US" sz="2800" b="1"/>
              <a:t>edge point </a:t>
            </a:r>
            <a:r>
              <a:rPr lang="en-US" sz="2800"/>
              <a:t>casts votes for all </a:t>
            </a:r>
            <a:r>
              <a:rPr lang="en-US" sz="2800" b="1"/>
              <a:t>circles</a:t>
            </a:r>
            <a:r>
              <a:rPr lang="en-US" sz="2800"/>
              <a:t> that are compatible with it</a:t>
            </a:r>
          </a:p>
          <a:p>
            <a:pPr marL="514350" indent="-514350">
              <a:buAutoNum type="arabicPeriod"/>
            </a:pPr>
            <a:r>
              <a:rPr lang="en-US" sz="2800"/>
              <a:t>We choose </a:t>
            </a:r>
            <a:r>
              <a:rPr lang="en-US" sz="2800" b="1"/>
              <a:t>circles</a:t>
            </a:r>
            <a:r>
              <a:rPr lang="en-US" sz="2800"/>
              <a:t> that accumulated a lot of votes</a:t>
            </a:r>
          </a:p>
        </p:txBody>
      </p:sp>
    </p:spTree>
    <p:extLst>
      <p:ext uri="{BB962C8B-B14F-4D97-AF65-F5344CB8AC3E}">
        <p14:creationId xmlns:p14="http://schemas.microsoft.com/office/powerpoint/2010/main" val="235632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ull moon from spa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22"/>
          <a:stretch/>
        </p:blipFill>
        <p:spPr bwMode="auto">
          <a:xfrm>
            <a:off x="0" y="0"/>
            <a:ext cx="9144000" cy="690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530" y="5460366"/>
            <a:ext cx="7886700" cy="1325563"/>
          </a:xfrm>
        </p:spPr>
        <p:txBody>
          <a:bodyPr/>
          <a:lstStyle/>
          <a:p>
            <a:pPr algn="r"/>
            <a:r>
              <a:rPr lang="en-US" dirty="0" smtClean="0"/>
              <a:t>How many variables do I need to uniquely define a circle?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-532440" y="1214401"/>
            <a:ext cx="2050400" cy="196568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1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DDC68-5981-449D-BDB7-DA3FA40D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Lines are ubiquitous in man-made scenes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AA2C4E-A422-43A6-9D11-746BAEC50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2415" y="2848667"/>
            <a:ext cx="2910849" cy="23661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B0076E-D5AA-4F5D-B296-F9143DC7D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88" y="2848667"/>
            <a:ext cx="2100522" cy="2800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DB9D6A-0E63-4104-8F06-078C791C9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955" y="2848667"/>
            <a:ext cx="3016707" cy="2800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B2C3A1-5EED-4A21-BC07-4C4F4346ADB0}"/>
              </a:ext>
            </a:extLst>
          </p:cNvPr>
          <p:cNvSpPr txBox="1"/>
          <p:nvPr/>
        </p:nvSpPr>
        <p:spPr>
          <a:xfrm>
            <a:off x="63375" y="65810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Slide credit: K. Grauman</a:t>
            </a:r>
          </a:p>
        </p:txBody>
      </p:sp>
    </p:spTree>
    <p:extLst>
      <p:ext uri="{BB962C8B-B14F-4D97-AF65-F5344CB8AC3E}">
        <p14:creationId xmlns:p14="http://schemas.microsoft.com/office/powerpoint/2010/main" val="1809034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BA0DB4-9A31-44C4-AA74-86920FB02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72824"/>
            <a:ext cx="8727440" cy="1063936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3</a:t>
            </a:r>
            <a:r>
              <a:rPr lang="en-US" dirty="0" smtClean="0">
                <a:sym typeface="Wingdings" panose="05000000000000000000" pitchFamily="2" charset="2"/>
              </a:rPr>
              <a:t> parameters uniquely define a circle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846293" y="1893678"/>
            <a:ext cx="926773" cy="766484"/>
            <a:chOff x="3760693" y="1893678"/>
            <a:chExt cx="926773" cy="766484"/>
          </a:xfrm>
        </p:grpSpPr>
        <p:sp>
          <p:nvSpPr>
            <p:cNvPr id="5" name="Oval 4"/>
            <p:cNvSpPr/>
            <p:nvPr/>
          </p:nvSpPr>
          <p:spPr>
            <a:xfrm>
              <a:off x="3760693" y="1893679"/>
              <a:ext cx="766483" cy="766483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920983" y="1893678"/>
              <a:ext cx="766483" cy="766483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681540-ECE8-459B-B79C-8B0BBBDAC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825625"/>
            <a:ext cx="833755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dirty="0" smtClean="0"/>
              <a:t>Center x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smtClean="0"/>
              <a:t>Center y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smtClean="0"/>
              <a:t>Radius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975282" y="2588622"/>
            <a:ext cx="766484" cy="900596"/>
            <a:chOff x="5312124" y="2588622"/>
            <a:chExt cx="766484" cy="900596"/>
          </a:xfrm>
        </p:grpSpPr>
        <p:sp>
          <p:nvSpPr>
            <p:cNvPr id="7" name="Oval 6"/>
            <p:cNvSpPr/>
            <p:nvPr/>
          </p:nvSpPr>
          <p:spPr>
            <a:xfrm>
              <a:off x="5312125" y="2722735"/>
              <a:ext cx="766483" cy="766483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312124" y="2588622"/>
              <a:ext cx="766483" cy="766483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951468" y="3195887"/>
            <a:ext cx="1084922" cy="1084920"/>
            <a:chOff x="6703265" y="3355105"/>
            <a:chExt cx="766483" cy="766483"/>
          </a:xfrm>
        </p:grpSpPr>
        <p:sp>
          <p:nvSpPr>
            <p:cNvPr id="10" name="Oval 9"/>
            <p:cNvSpPr/>
            <p:nvPr/>
          </p:nvSpPr>
          <p:spPr>
            <a:xfrm>
              <a:off x="6793807" y="3445646"/>
              <a:ext cx="585402" cy="585400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703265" y="3355105"/>
              <a:ext cx="766483" cy="766483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1887855" y="2249805"/>
            <a:ext cx="78486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87855" y="3006725"/>
            <a:ext cx="1724921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887855" y="3763645"/>
            <a:ext cx="277558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780280" y="922700"/>
            <a:ext cx="4013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150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You use a 3-dimensional Hough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8387-0C51-4CD1-B965-F76238AF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parametrize circles?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5C6F2-E0A0-4BA4-8067-D836DBB0C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16451"/>
            <a:ext cx="7886700" cy="3560512"/>
          </a:xfrm>
        </p:spPr>
        <p:txBody>
          <a:bodyPr>
            <a:normAutofit/>
          </a:bodyPr>
          <a:lstStyle/>
          <a:p>
            <a:r>
              <a:rPr lang="en-US" dirty="0"/>
              <a:t>Center (x=</a:t>
            </a:r>
            <a:r>
              <a:rPr lang="en-US" b="1" dirty="0" err="1"/>
              <a:t>a</a:t>
            </a:r>
            <a:r>
              <a:rPr lang="en-US" dirty="0" err="1"/>
              <a:t>,y</a:t>
            </a:r>
            <a:r>
              <a:rPr lang="en-US" dirty="0"/>
              <a:t>=</a:t>
            </a:r>
            <a:r>
              <a:rPr lang="en-US" b="1" dirty="0"/>
              <a:t>b</a:t>
            </a:r>
            <a:r>
              <a:rPr lang="en-US" dirty="0"/>
              <a:t>) and radius </a:t>
            </a:r>
            <a:r>
              <a:rPr lang="en-US" b="1" dirty="0"/>
              <a:t>r</a:t>
            </a:r>
          </a:p>
          <a:p>
            <a:pPr marL="457200" lvl="1" indent="0">
              <a:buNone/>
            </a:pPr>
            <a:r>
              <a:rPr lang="en-US" dirty="0"/>
              <a:t>3 degrees of </a:t>
            </a:r>
            <a:r>
              <a:rPr lang="en-US" dirty="0" smtClean="0"/>
              <a:t>freedom (a, b and r)</a:t>
            </a:r>
            <a:endParaRPr lang="en-US" dirty="0"/>
          </a:p>
          <a:p>
            <a:r>
              <a:rPr lang="en-US" b="1" dirty="0" smtClean="0"/>
              <a:t>If we assume </a:t>
            </a:r>
            <a:r>
              <a:rPr lang="en-US" b="1" dirty="0"/>
              <a:t>known </a:t>
            </a:r>
            <a:r>
              <a:rPr lang="en-US" b="1" dirty="0" smtClean="0"/>
              <a:t>radius (fix r)</a:t>
            </a:r>
            <a:endParaRPr lang="en-US" dirty="0"/>
          </a:p>
          <a:p>
            <a:pPr lvl="1"/>
            <a:r>
              <a:rPr lang="en-US" dirty="0" smtClean="0"/>
              <a:t>Hough </a:t>
            </a:r>
            <a:r>
              <a:rPr lang="en-US" dirty="0"/>
              <a:t>space is 2D:</a:t>
            </a:r>
          </a:p>
          <a:p>
            <a:pPr lvl="2"/>
            <a:r>
              <a:rPr lang="en-US" dirty="0"/>
              <a:t>a: x coordinate of circle center</a:t>
            </a:r>
          </a:p>
          <a:p>
            <a:pPr lvl="2"/>
            <a:r>
              <a:rPr lang="en-US" dirty="0"/>
              <a:t>b: y coordinate of circle center</a:t>
            </a:r>
          </a:p>
          <a:p>
            <a:pPr lvl="1"/>
            <a:r>
              <a:rPr lang="en-US" dirty="0"/>
              <a:t>One point in image space maps to...</a:t>
            </a:r>
            <a:br>
              <a:rPr lang="en-US" dirty="0"/>
            </a:br>
            <a:r>
              <a:rPr lang="en-US" dirty="0"/>
              <a:t>a circle in </a:t>
            </a:r>
            <a:r>
              <a:rPr lang="en-US" dirty="0" err="1"/>
              <a:t>hough</a:t>
            </a:r>
            <a:r>
              <a:rPr lang="en-US" dirty="0"/>
              <a:t> space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85A69-48ED-47B6-BD16-A56B513B7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847" y="1625065"/>
            <a:ext cx="4454306" cy="6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4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EA14C-E82C-4162-B0A8-6C8957AB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space for circles with </a:t>
            </a:r>
            <a:r>
              <a:rPr lang="en-US" b="1" dirty="0"/>
              <a:t>known</a:t>
            </a:r>
            <a:r>
              <a:rPr lang="en-US" dirty="0"/>
              <a:t> radius</a:t>
            </a:r>
          </a:p>
        </p:txBody>
      </p:sp>
      <p:sp>
        <p:nvSpPr>
          <p:cNvPr id="2" name="Rectangle 1"/>
          <p:cNvSpPr/>
          <p:nvPr/>
        </p:nvSpPr>
        <p:spPr>
          <a:xfrm>
            <a:off x="948038" y="2177534"/>
            <a:ext cx="134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Image space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74580" y="2173198"/>
            <a:ext cx="1845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Hough space (2D)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93376" y="3240740"/>
            <a:ext cx="1900518" cy="1869141"/>
            <a:chOff x="672353" y="2962835"/>
            <a:chExt cx="1900518" cy="1869141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690282" y="2962835"/>
              <a:ext cx="13447" cy="186914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672353" y="4823012"/>
              <a:ext cx="1900518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1315607" y="5127809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01207" y="3695249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4591000" y="3240740"/>
            <a:ext cx="2245828" cy="2256401"/>
            <a:chOff x="4473219" y="3240740"/>
            <a:chExt cx="2245828" cy="2256401"/>
          </a:xfrm>
        </p:grpSpPr>
        <p:grpSp>
          <p:nvGrpSpPr>
            <p:cNvPr id="14" name="Group 13"/>
            <p:cNvGrpSpPr/>
            <p:nvPr/>
          </p:nvGrpSpPr>
          <p:grpSpPr>
            <a:xfrm>
              <a:off x="4818529" y="3240740"/>
              <a:ext cx="1900518" cy="1869141"/>
              <a:chOff x="672353" y="2962835"/>
              <a:chExt cx="1900518" cy="1869141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V="1">
                <a:off x="690282" y="2962835"/>
                <a:ext cx="13447" cy="1869141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672353" y="4823012"/>
                <a:ext cx="1900518" cy="0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/>
            <p:cNvSpPr/>
            <p:nvPr/>
          </p:nvSpPr>
          <p:spPr>
            <a:xfrm>
              <a:off x="5387619" y="5127809"/>
              <a:ext cx="2952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73219" y="3695249"/>
              <a:ext cx="306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</p:grpSp>
      <p:sp>
        <p:nvSpPr>
          <p:cNvPr id="22" name="Oval 21"/>
          <p:cNvSpPr/>
          <p:nvPr/>
        </p:nvSpPr>
        <p:spPr>
          <a:xfrm>
            <a:off x="1376680" y="3769360"/>
            <a:ext cx="1013460" cy="101346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flipH="1" flipV="1">
            <a:off x="1860550" y="4253230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07554" y="3451263"/>
            <a:ext cx="1013460" cy="10134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flipH="1" flipV="1">
            <a:off x="5691424" y="3935133"/>
            <a:ext cx="45720" cy="457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flipH="1" flipV="1">
            <a:off x="2365617" y="4177466"/>
            <a:ext cx="45720" cy="4572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119265" y="3693596"/>
            <a:ext cx="1013460" cy="101346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flipH="1" flipV="1">
            <a:off x="6603135" y="4177466"/>
            <a:ext cx="45720" cy="4572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207554" y="4052257"/>
            <a:ext cx="1013460" cy="1013460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flipH="1" flipV="1">
            <a:off x="5691424" y="4536127"/>
            <a:ext cx="45720" cy="45720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 flipH="1" flipV="1">
            <a:off x="1441897" y="4536127"/>
            <a:ext cx="45720" cy="45720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 flipH="1" flipV="1">
            <a:off x="1464757" y="3933318"/>
            <a:ext cx="45720" cy="4572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 flipH="1" flipV="1">
            <a:off x="6103296" y="4253230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6266308" y="4363720"/>
            <a:ext cx="1287652" cy="822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132725" y="5192514"/>
            <a:ext cx="13806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Most votes</a:t>
            </a:r>
            <a:br>
              <a:rPr lang="en-US" dirty="0" smtClean="0"/>
            </a:br>
            <a:r>
              <a:rPr lang="en-US" dirty="0" smtClean="0"/>
              <a:t>happen here</a:t>
            </a:r>
          </a:p>
        </p:txBody>
      </p:sp>
    </p:spTree>
    <p:extLst>
      <p:ext uri="{BB962C8B-B14F-4D97-AF65-F5344CB8AC3E}">
        <p14:creationId xmlns:p14="http://schemas.microsoft.com/office/powerpoint/2010/main" val="413540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5" grpId="1" animBg="1"/>
      <p:bldP spid="27" grpId="0" animBg="1"/>
      <p:bldP spid="30" grpId="0" animBg="1"/>
      <p:bldP spid="31" grpId="0" animBg="1"/>
      <p:bldP spid="31" grpId="1" animBg="1"/>
      <p:bldP spid="35" grpId="0" animBg="1"/>
      <p:bldP spid="36" grpId="0" animBg="1"/>
      <p:bldP spid="36" grpId="1" animBg="1"/>
      <p:bldP spid="38" grpId="0" animBg="1"/>
      <p:bldP spid="39" grpId="0" animBg="1"/>
      <p:bldP spid="40" grpId="0" animBg="1"/>
      <p:bldP spid="4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EA14C-E82C-4162-B0A8-6C8957AB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space for circles with </a:t>
            </a:r>
            <a:r>
              <a:rPr lang="en-US" b="1" dirty="0" smtClean="0"/>
              <a:t>unknown</a:t>
            </a:r>
            <a:r>
              <a:rPr lang="en-US" dirty="0" smtClean="0"/>
              <a:t> </a:t>
            </a:r>
            <a:r>
              <a:rPr lang="en-US" dirty="0"/>
              <a:t>radius</a:t>
            </a:r>
          </a:p>
        </p:txBody>
      </p:sp>
      <p:sp>
        <p:nvSpPr>
          <p:cNvPr id="2" name="Rectangle 1"/>
          <p:cNvSpPr/>
          <p:nvPr/>
        </p:nvSpPr>
        <p:spPr>
          <a:xfrm>
            <a:off x="948038" y="2177534"/>
            <a:ext cx="134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Image space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74580" y="2173198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Hough space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93376" y="3240740"/>
            <a:ext cx="1900518" cy="1869141"/>
            <a:chOff x="672353" y="2962835"/>
            <a:chExt cx="1900518" cy="1869141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690282" y="2962835"/>
              <a:ext cx="13447" cy="186914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72353" y="4823012"/>
              <a:ext cx="1900518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1315607" y="5127809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1207" y="3695249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954239" y="3240740"/>
            <a:ext cx="13447" cy="186914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936310" y="5100917"/>
            <a:ext cx="190051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505400" y="5127809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591000" y="3695249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73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EA14C-E82C-4162-B0A8-6C8957AB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space for circles with unknown radius</a:t>
            </a:r>
          </a:p>
        </p:txBody>
      </p:sp>
      <p:sp>
        <p:nvSpPr>
          <p:cNvPr id="2" name="Rectangle 1"/>
          <p:cNvSpPr/>
          <p:nvPr/>
        </p:nvSpPr>
        <p:spPr>
          <a:xfrm>
            <a:off x="948038" y="2177534"/>
            <a:ext cx="134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Image space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74580" y="2173198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Hough space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93376" y="3240740"/>
            <a:ext cx="1900518" cy="1869141"/>
            <a:chOff x="672353" y="2962835"/>
            <a:chExt cx="1900518" cy="1869141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690282" y="2962835"/>
              <a:ext cx="13447" cy="186914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72353" y="4823012"/>
              <a:ext cx="1900518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1315607" y="5127809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1207" y="3695249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3" name="Group 2"/>
          <p:cNvGrpSpPr/>
          <p:nvPr/>
        </p:nvGrpSpPr>
        <p:grpSpPr>
          <a:xfrm rot="8089008">
            <a:off x="3814119" y="4376782"/>
            <a:ext cx="3206540" cy="2236819"/>
            <a:chOff x="3630288" y="3223293"/>
            <a:chExt cx="3206540" cy="2236819"/>
          </a:xfrm>
        </p:grpSpPr>
        <p:cxnSp>
          <p:nvCxnSpPr>
            <p:cNvPr id="14" name="Straight Arrow Connector 13"/>
            <p:cNvCxnSpPr/>
            <p:nvPr/>
          </p:nvCxnSpPr>
          <p:spPr>
            <a:xfrm rot="13510992" flipV="1">
              <a:off x="3068122" y="4325091"/>
              <a:ext cx="2209995" cy="640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936310" y="5100917"/>
              <a:ext cx="1900518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 rot="13510992">
              <a:off x="5505400" y="5127809"/>
              <a:ext cx="2952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 rot="13510992">
              <a:off x="3661707" y="4005692"/>
              <a:ext cx="306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323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EA14C-E82C-4162-B0A8-6C8957AB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space for circles with unknown radius</a:t>
            </a:r>
          </a:p>
        </p:txBody>
      </p:sp>
      <p:sp>
        <p:nvSpPr>
          <p:cNvPr id="2" name="Rectangle 1"/>
          <p:cNvSpPr/>
          <p:nvPr/>
        </p:nvSpPr>
        <p:spPr>
          <a:xfrm>
            <a:off x="948038" y="2177534"/>
            <a:ext cx="134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Image space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74580" y="2173198"/>
            <a:ext cx="1845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Hough space (3D)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93376" y="3240740"/>
            <a:ext cx="1900518" cy="1869141"/>
            <a:chOff x="672353" y="2962835"/>
            <a:chExt cx="1900518" cy="1869141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690282" y="2962835"/>
              <a:ext cx="13447" cy="186914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72353" y="4823012"/>
              <a:ext cx="1900518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1315607" y="5127809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1207" y="3695249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3" name="Group 2"/>
          <p:cNvGrpSpPr/>
          <p:nvPr/>
        </p:nvGrpSpPr>
        <p:grpSpPr>
          <a:xfrm rot="8089008">
            <a:off x="3814119" y="4376782"/>
            <a:ext cx="3206540" cy="2236819"/>
            <a:chOff x="3630288" y="3223293"/>
            <a:chExt cx="3206540" cy="2236819"/>
          </a:xfrm>
        </p:grpSpPr>
        <p:cxnSp>
          <p:nvCxnSpPr>
            <p:cNvPr id="14" name="Straight Arrow Connector 13"/>
            <p:cNvCxnSpPr/>
            <p:nvPr/>
          </p:nvCxnSpPr>
          <p:spPr>
            <a:xfrm rot="13510992" flipV="1">
              <a:off x="3068122" y="4325091"/>
              <a:ext cx="2209995" cy="640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936310" y="5100917"/>
              <a:ext cx="1900518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 rot="13510992">
              <a:off x="5505400" y="5127809"/>
              <a:ext cx="2952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 rot="13510992">
              <a:off x="3661707" y="4005692"/>
              <a:ext cx="306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H="1" flipV="1">
            <a:off x="5069347" y="2999217"/>
            <a:ext cx="4288" cy="176139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2580" y="3294822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4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arallelogram 21"/>
          <p:cNvSpPr/>
          <p:nvPr/>
        </p:nvSpPr>
        <p:spPr>
          <a:xfrm>
            <a:off x="3245118" y="4760612"/>
            <a:ext cx="4222737" cy="1845007"/>
          </a:xfrm>
          <a:prstGeom prst="parallelogram">
            <a:avLst>
              <a:gd name="adj" fmla="val 9835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AEA14C-E82C-4162-B0A8-6C8957AB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space for circles with unknown radius</a:t>
            </a:r>
          </a:p>
        </p:txBody>
      </p:sp>
      <p:sp>
        <p:nvSpPr>
          <p:cNvPr id="2" name="Rectangle 1"/>
          <p:cNvSpPr/>
          <p:nvPr/>
        </p:nvSpPr>
        <p:spPr>
          <a:xfrm>
            <a:off x="948038" y="2177534"/>
            <a:ext cx="134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Image space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74580" y="2173198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Hough space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93376" y="3240740"/>
            <a:ext cx="1900518" cy="1869141"/>
            <a:chOff x="672353" y="2962835"/>
            <a:chExt cx="1900518" cy="1869141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690282" y="2962835"/>
              <a:ext cx="13447" cy="186914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72353" y="4823012"/>
              <a:ext cx="1900518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1315607" y="5127809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1207" y="3695249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3" name="Group 2"/>
          <p:cNvGrpSpPr/>
          <p:nvPr/>
        </p:nvGrpSpPr>
        <p:grpSpPr>
          <a:xfrm rot="8089008">
            <a:off x="3814119" y="4376782"/>
            <a:ext cx="3206540" cy="2236819"/>
            <a:chOff x="3630288" y="3223293"/>
            <a:chExt cx="3206540" cy="2236819"/>
          </a:xfrm>
        </p:grpSpPr>
        <p:cxnSp>
          <p:nvCxnSpPr>
            <p:cNvPr id="14" name="Straight Arrow Connector 13"/>
            <p:cNvCxnSpPr/>
            <p:nvPr/>
          </p:nvCxnSpPr>
          <p:spPr>
            <a:xfrm rot="13510992" flipV="1">
              <a:off x="3068122" y="4325091"/>
              <a:ext cx="2209995" cy="640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936310" y="5100917"/>
              <a:ext cx="1900518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 rot="13510992">
              <a:off x="5505400" y="5127809"/>
              <a:ext cx="2952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 rot="13510992">
              <a:off x="3661707" y="4005692"/>
              <a:ext cx="306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H="1" flipV="1">
            <a:off x="5069347" y="2999217"/>
            <a:ext cx="4288" cy="176139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2580" y="3294822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 flipH="1" flipV="1">
            <a:off x="1220917" y="4411489"/>
            <a:ext cx="45720" cy="457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flipH="1" flipV="1">
            <a:off x="5310767" y="5601048"/>
            <a:ext cx="45720" cy="457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412175" y="4635327"/>
            <a:ext cx="1029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64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EA14C-E82C-4162-B0A8-6C8957AB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space for circles with unknown radius</a:t>
            </a:r>
          </a:p>
        </p:txBody>
      </p:sp>
      <p:sp>
        <p:nvSpPr>
          <p:cNvPr id="2" name="Rectangle 1"/>
          <p:cNvSpPr/>
          <p:nvPr/>
        </p:nvSpPr>
        <p:spPr>
          <a:xfrm>
            <a:off x="948038" y="2177534"/>
            <a:ext cx="134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Image space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74580" y="2173198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Hough space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93376" y="3240740"/>
            <a:ext cx="1900518" cy="1869141"/>
            <a:chOff x="672353" y="2962835"/>
            <a:chExt cx="1900518" cy="1869141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690282" y="2962835"/>
              <a:ext cx="13447" cy="186914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72353" y="4823012"/>
              <a:ext cx="1900518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1315607" y="5127809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1207" y="3695249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3" name="Group 2"/>
          <p:cNvGrpSpPr/>
          <p:nvPr/>
        </p:nvGrpSpPr>
        <p:grpSpPr>
          <a:xfrm rot="8089008">
            <a:off x="3814119" y="4376782"/>
            <a:ext cx="3206540" cy="2236819"/>
            <a:chOff x="3630288" y="3223293"/>
            <a:chExt cx="3206540" cy="2236819"/>
          </a:xfrm>
        </p:grpSpPr>
        <p:cxnSp>
          <p:nvCxnSpPr>
            <p:cNvPr id="14" name="Straight Arrow Connector 13"/>
            <p:cNvCxnSpPr/>
            <p:nvPr/>
          </p:nvCxnSpPr>
          <p:spPr>
            <a:xfrm rot="13510992" flipV="1">
              <a:off x="3068122" y="4325091"/>
              <a:ext cx="2209995" cy="640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936310" y="5100917"/>
              <a:ext cx="1900518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 rot="13510992">
              <a:off x="5505400" y="5127809"/>
              <a:ext cx="2952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 rot="13510992">
              <a:off x="3661707" y="4005692"/>
              <a:ext cx="306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H="1" flipV="1">
            <a:off x="5069347" y="2999217"/>
            <a:ext cx="4288" cy="176139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2580" y="3294822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 flipH="1" flipV="1">
            <a:off x="1220917" y="4411489"/>
            <a:ext cx="45720" cy="457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flipH="1" flipV="1">
            <a:off x="5310767" y="5601048"/>
            <a:ext cx="45720" cy="457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245118" y="4133347"/>
            <a:ext cx="5201871" cy="1988924"/>
            <a:chOff x="3245118" y="3423470"/>
            <a:chExt cx="5201871" cy="1988924"/>
          </a:xfrm>
        </p:grpSpPr>
        <p:sp>
          <p:nvSpPr>
            <p:cNvPr id="22" name="Parallelogram 21"/>
            <p:cNvSpPr/>
            <p:nvPr/>
          </p:nvSpPr>
          <p:spPr>
            <a:xfrm>
              <a:off x="3245118" y="3567387"/>
              <a:ext cx="4222737" cy="1845007"/>
            </a:xfrm>
            <a:prstGeom prst="parallelogram">
              <a:avLst>
                <a:gd name="adj" fmla="val 9835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417255" y="3423470"/>
              <a:ext cx="102973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r = 1</a:t>
              </a:r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 flipH="1" flipV="1">
              <a:off x="5310766" y="4407823"/>
              <a:ext cx="45720" cy="4572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flipH="1" flipV="1">
              <a:off x="4845572" y="4240260"/>
              <a:ext cx="976108" cy="386984"/>
            </a:xfrm>
            <a:prstGeom prst="ellips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Oval 5"/>
          <p:cNvSpPr/>
          <p:nvPr/>
        </p:nvSpPr>
        <p:spPr>
          <a:xfrm>
            <a:off x="1184844" y="4075520"/>
            <a:ext cx="411835" cy="411835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18832" y="4308328"/>
            <a:ext cx="411835" cy="411835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47273" y="4432423"/>
            <a:ext cx="411835" cy="411835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31942" y="4251291"/>
            <a:ext cx="411835" cy="411835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EA14C-E82C-4162-B0A8-6C8957AB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space for circles with unknown radius</a:t>
            </a:r>
          </a:p>
        </p:txBody>
      </p:sp>
      <p:sp>
        <p:nvSpPr>
          <p:cNvPr id="2" name="Rectangle 1"/>
          <p:cNvSpPr/>
          <p:nvPr/>
        </p:nvSpPr>
        <p:spPr>
          <a:xfrm>
            <a:off x="948038" y="2177534"/>
            <a:ext cx="134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Image space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74580" y="2173198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Hough space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93376" y="3240740"/>
            <a:ext cx="1900518" cy="1869141"/>
            <a:chOff x="672353" y="2962835"/>
            <a:chExt cx="1900518" cy="1869141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690282" y="2962835"/>
              <a:ext cx="13447" cy="186914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72353" y="4823012"/>
              <a:ext cx="1900518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1315607" y="5127809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1207" y="3695249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3" name="Group 2"/>
          <p:cNvGrpSpPr/>
          <p:nvPr/>
        </p:nvGrpSpPr>
        <p:grpSpPr>
          <a:xfrm rot="8089008">
            <a:off x="3814119" y="4376782"/>
            <a:ext cx="3206540" cy="2236819"/>
            <a:chOff x="3630288" y="3223293"/>
            <a:chExt cx="3206540" cy="2236819"/>
          </a:xfrm>
        </p:grpSpPr>
        <p:cxnSp>
          <p:nvCxnSpPr>
            <p:cNvPr id="14" name="Straight Arrow Connector 13"/>
            <p:cNvCxnSpPr/>
            <p:nvPr/>
          </p:nvCxnSpPr>
          <p:spPr>
            <a:xfrm rot="13510992" flipV="1">
              <a:off x="3068122" y="4325091"/>
              <a:ext cx="2209995" cy="640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936310" y="5100917"/>
              <a:ext cx="1900518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 rot="13510992">
              <a:off x="5505400" y="5127809"/>
              <a:ext cx="2952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 rot="13510992">
              <a:off x="3661707" y="4005692"/>
              <a:ext cx="306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H="1" flipV="1">
            <a:off x="5069347" y="2999217"/>
            <a:ext cx="4288" cy="176139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2580" y="3294822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 flipH="1" flipV="1">
            <a:off x="1220917" y="4411489"/>
            <a:ext cx="45720" cy="457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flipH="1" flipV="1">
            <a:off x="5310767" y="5601048"/>
            <a:ext cx="45720" cy="457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3245118" y="3691689"/>
            <a:ext cx="5201871" cy="1988924"/>
            <a:chOff x="3245118" y="4133347"/>
            <a:chExt cx="5201871" cy="1988924"/>
          </a:xfrm>
        </p:grpSpPr>
        <p:sp>
          <p:nvSpPr>
            <p:cNvPr id="22" name="Parallelogram 21"/>
            <p:cNvSpPr/>
            <p:nvPr/>
          </p:nvSpPr>
          <p:spPr>
            <a:xfrm>
              <a:off x="3245118" y="4277264"/>
              <a:ext cx="4222737" cy="1845007"/>
            </a:xfrm>
            <a:prstGeom prst="parallelogram">
              <a:avLst>
                <a:gd name="adj" fmla="val 9835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417255" y="4133347"/>
              <a:ext cx="102973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r = 2</a:t>
              </a:r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 flipH="1" flipV="1">
              <a:off x="5310766" y="5117700"/>
              <a:ext cx="45720" cy="4572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flipH="1" flipV="1">
              <a:off x="4484373" y="4852551"/>
              <a:ext cx="1698506" cy="582156"/>
            </a:xfrm>
            <a:prstGeom prst="ellips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45572" y="4942201"/>
            <a:ext cx="976108" cy="386984"/>
            <a:chOff x="5979608" y="3358918"/>
            <a:chExt cx="976108" cy="386984"/>
          </a:xfrm>
        </p:grpSpPr>
        <p:sp>
          <p:nvSpPr>
            <p:cNvPr id="26" name="Oval 25"/>
            <p:cNvSpPr/>
            <p:nvPr/>
          </p:nvSpPr>
          <p:spPr>
            <a:xfrm flipH="1" flipV="1">
              <a:off x="6444802" y="3526481"/>
              <a:ext cx="45720" cy="4572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1" flipV="1">
              <a:off x="5979608" y="3358918"/>
              <a:ext cx="976108" cy="386984"/>
            </a:xfrm>
            <a:prstGeom prst="ellips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/>
          <p:cNvSpPr/>
          <p:nvPr/>
        </p:nvSpPr>
        <p:spPr>
          <a:xfrm>
            <a:off x="1107693" y="3664154"/>
            <a:ext cx="905309" cy="90530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245273" y="3980683"/>
            <a:ext cx="905309" cy="90530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104127" y="4297212"/>
            <a:ext cx="905309" cy="90530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89214" y="4302952"/>
            <a:ext cx="905309" cy="90530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51634" y="4069944"/>
            <a:ext cx="905309" cy="90530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7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EA14C-E82C-4162-B0A8-6C8957AB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space for circles with unknown radius</a:t>
            </a:r>
          </a:p>
        </p:txBody>
      </p:sp>
      <p:sp>
        <p:nvSpPr>
          <p:cNvPr id="2" name="Rectangle 1"/>
          <p:cNvSpPr/>
          <p:nvPr/>
        </p:nvSpPr>
        <p:spPr>
          <a:xfrm>
            <a:off x="948038" y="2177534"/>
            <a:ext cx="134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Image space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74580" y="2173198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Hough space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93376" y="3240740"/>
            <a:ext cx="1900518" cy="1869141"/>
            <a:chOff x="672353" y="2962835"/>
            <a:chExt cx="1900518" cy="1869141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690282" y="2962835"/>
              <a:ext cx="13447" cy="186914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72353" y="4823012"/>
              <a:ext cx="1900518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1315607" y="5127809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1207" y="3695249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3" name="Group 2"/>
          <p:cNvGrpSpPr/>
          <p:nvPr/>
        </p:nvGrpSpPr>
        <p:grpSpPr>
          <a:xfrm rot="8089008">
            <a:off x="3819817" y="4390475"/>
            <a:ext cx="3206540" cy="2220755"/>
            <a:chOff x="3630288" y="3223293"/>
            <a:chExt cx="3206540" cy="2220755"/>
          </a:xfrm>
        </p:grpSpPr>
        <p:cxnSp>
          <p:nvCxnSpPr>
            <p:cNvPr id="14" name="Straight Arrow Connector 13"/>
            <p:cNvCxnSpPr/>
            <p:nvPr/>
          </p:nvCxnSpPr>
          <p:spPr>
            <a:xfrm rot="13510992" flipV="1">
              <a:off x="3068122" y="4325091"/>
              <a:ext cx="2209995" cy="640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936310" y="5100917"/>
              <a:ext cx="1900518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 rot="13510992">
              <a:off x="5599629" y="5167017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 rot="13510992">
              <a:off x="3661707" y="4005692"/>
              <a:ext cx="306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H="1" flipV="1">
            <a:off x="5069347" y="2999217"/>
            <a:ext cx="4288" cy="176139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2580" y="3294822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 flipH="1" flipV="1">
            <a:off x="1220917" y="4411489"/>
            <a:ext cx="45720" cy="457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flipH="1" flipV="1">
            <a:off x="5310767" y="5601048"/>
            <a:ext cx="45720" cy="457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484373" y="4410893"/>
            <a:ext cx="1698506" cy="582156"/>
            <a:chOff x="4484373" y="4852551"/>
            <a:chExt cx="1698506" cy="582156"/>
          </a:xfrm>
        </p:grpSpPr>
        <p:sp>
          <p:nvSpPr>
            <p:cNvPr id="24" name="Oval 23"/>
            <p:cNvSpPr/>
            <p:nvPr/>
          </p:nvSpPr>
          <p:spPr>
            <a:xfrm flipH="1" flipV="1">
              <a:off x="5310766" y="5117700"/>
              <a:ext cx="45720" cy="4572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flipH="1" flipV="1">
              <a:off x="4484373" y="4852551"/>
              <a:ext cx="1698506" cy="582156"/>
            </a:xfrm>
            <a:prstGeom prst="ellips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77322" y="4954788"/>
            <a:ext cx="912608" cy="361810"/>
            <a:chOff x="5979608" y="3358918"/>
            <a:chExt cx="976108" cy="386984"/>
          </a:xfrm>
        </p:grpSpPr>
        <p:sp>
          <p:nvSpPr>
            <p:cNvPr id="26" name="Oval 25"/>
            <p:cNvSpPr/>
            <p:nvPr/>
          </p:nvSpPr>
          <p:spPr>
            <a:xfrm flipH="1" flipV="1">
              <a:off x="6444802" y="3526481"/>
              <a:ext cx="45720" cy="4572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1" flipV="1">
              <a:off x="5979608" y="3358918"/>
              <a:ext cx="976108" cy="386984"/>
            </a:xfrm>
            <a:prstGeom prst="ellips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/>
          <p:cNvSpPr/>
          <p:nvPr/>
        </p:nvSpPr>
        <p:spPr>
          <a:xfrm flipH="1" flipV="1">
            <a:off x="5319291" y="4240555"/>
            <a:ext cx="45720" cy="457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flipH="1" flipV="1">
            <a:off x="4099726" y="3840648"/>
            <a:ext cx="2484850" cy="851672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 flipH="1" flipV="1">
            <a:off x="3696314" y="3261333"/>
            <a:ext cx="3291674" cy="1128206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stCxn id="21" idx="7"/>
          </p:cNvCxnSpPr>
          <p:nvPr/>
        </p:nvCxnSpPr>
        <p:spPr>
          <a:xfrm flipH="1" flipV="1">
            <a:off x="3748777" y="3990340"/>
            <a:ext cx="1568686" cy="1649732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1" idx="0"/>
          </p:cNvCxnSpPr>
          <p:nvPr/>
        </p:nvCxnSpPr>
        <p:spPr>
          <a:xfrm flipV="1">
            <a:off x="5333627" y="4010660"/>
            <a:ext cx="1595493" cy="1636108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42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69F1-BA7A-4F1C-A174-62CE92F5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edge detection not enough?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A7C8D-4713-4797-A728-96C34E8DF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Usually, more than one line in an image</a:t>
            </a:r>
          </a:p>
          <a:p>
            <a:r>
              <a:rPr lang="en-US"/>
              <a:t>Many edge pixels not belonging to any line (clutter)</a:t>
            </a:r>
          </a:p>
          <a:p>
            <a:r>
              <a:rPr lang="en-US"/>
              <a:t>Edge pixels belonging to a line might not be perfectly aligned (noise)</a:t>
            </a:r>
          </a:p>
          <a:p>
            <a:r>
              <a:rPr lang="en-US"/>
              <a:t>Lines sometimes incomplete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842DF9-83FD-446C-969E-0E1A869A50EE}"/>
              </a:ext>
            </a:extLst>
          </p:cNvPr>
          <p:cNvSpPr/>
          <p:nvPr/>
        </p:nvSpPr>
        <p:spPr>
          <a:xfrm>
            <a:off x="628650" y="4481465"/>
            <a:ext cx="7886700" cy="148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Which pixels go with which line?</a:t>
            </a:r>
          </a:p>
        </p:txBody>
      </p:sp>
    </p:spTree>
    <p:extLst>
      <p:ext uri="{BB962C8B-B14F-4D97-AF65-F5344CB8AC3E}">
        <p14:creationId xmlns:p14="http://schemas.microsoft.com/office/powerpoint/2010/main" val="990882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EA14C-E82C-4162-B0A8-6C8957AB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space for circles with unknown radius</a:t>
            </a:r>
          </a:p>
        </p:txBody>
      </p:sp>
      <p:sp>
        <p:nvSpPr>
          <p:cNvPr id="2" name="Rectangle 1"/>
          <p:cNvSpPr/>
          <p:nvPr/>
        </p:nvSpPr>
        <p:spPr>
          <a:xfrm>
            <a:off x="948038" y="2177534"/>
            <a:ext cx="134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Image space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74580" y="2173198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Hough space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93376" y="3240740"/>
            <a:ext cx="1900518" cy="1869141"/>
            <a:chOff x="672353" y="2962835"/>
            <a:chExt cx="1900518" cy="1869141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690282" y="2962835"/>
              <a:ext cx="13447" cy="186914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72353" y="4823012"/>
              <a:ext cx="1900518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1315607" y="5127809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1207" y="3695249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312709" y="2999217"/>
            <a:ext cx="2220755" cy="4104906"/>
            <a:chOff x="4312709" y="2999217"/>
            <a:chExt cx="2220755" cy="4104906"/>
          </a:xfrm>
        </p:grpSpPr>
        <p:grpSp>
          <p:nvGrpSpPr>
            <p:cNvPr id="3" name="Group 2"/>
            <p:cNvGrpSpPr/>
            <p:nvPr/>
          </p:nvGrpSpPr>
          <p:grpSpPr>
            <a:xfrm rot="8089008">
              <a:off x="3819817" y="4390475"/>
              <a:ext cx="3206540" cy="2220755"/>
              <a:chOff x="3630288" y="3223293"/>
              <a:chExt cx="3206540" cy="2220755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 rot="13510992" flipV="1">
                <a:off x="3068122" y="4325091"/>
                <a:ext cx="2209995" cy="6400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4936310" y="5100917"/>
                <a:ext cx="1900518" cy="0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Rectangle 15"/>
              <p:cNvSpPr/>
              <p:nvPr/>
            </p:nvSpPr>
            <p:spPr>
              <a:xfrm rot="13510992">
                <a:off x="5599629" y="5167017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 rot="13510992">
                <a:off x="3661707" y="4005692"/>
                <a:ext cx="30649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 flipH="1" flipV="1">
              <a:off x="5069347" y="2999217"/>
              <a:ext cx="4288" cy="1761395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4672580" y="3294822"/>
              <a:ext cx="306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r</a:t>
              </a:r>
              <a:endParaRPr lang="en-US" dirty="0"/>
            </a:p>
          </p:txBody>
        </p:sp>
      </p:grpSp>
      <p:sp>
        <p:nvSpPr>
          <p:cNvPr id="20" name="Oval 19"/>
          <p:cNvSpPr/>
          <p:nvPr/>
        </p:nvSpPr>
        <p:spPr>
          <a:xfrm flipH="1" flipV="1">
            <a:off x="1220917" y="4411489"/>
            <a:ext cx="45720" cy="457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696314" y="3261333"/>
            <a:ext cx="3291674" cy="2385435"/>
            <a:chOff x="3696314" y="3261333"/>
            <a:chExt cx="3291674" cy="2385435"/>
          </a:xfrm>
        </p:grpSpPr>
        <p:grpSp>
          <p:nvGrpSpPr>
            <p:cNvPr id="8" name="Group 7"/>
            <p:cNvGrpSpPr/>
            <p:nvPr/>
          </p:nvGrpSpPr>
          <p:grpSpPr>
            <a:xfrm>
              <a:off x="3696314" y="3261333"/>
              <a:ext cx="3291674" cy="2385435"/>
              <a:chOff x="3696314" y="3261333"/>
              <a:chExt cx="3291674" cy="2385435"/>
            </a:xfrm>
          </p:grpSpPr>
          <p:sp>
            <p:nvSpPr>
              <p:cNvPr id="21" name="Oval 20"/>
              <p:cNvSpPr/>
              <p:nvPr/>
            </p:nvSpPr>
            <p:spPr>
              <a:xfrm flipH="1" flipV="1">
                <a:off x="5310767" y="5601048"/>
                <a:ext cx="45720" cy="45720"/>
              </a:xfrm>
              <a:prstGeom prst="ellipse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 flipH="1" flipV="1">
                <a:off x="4484373" y="4410893"/>
                <a:ext cx="1698506" cy="582156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 flipH="1" flipV="1">
                <a:off x="4099726" y="3840648"/>
                <a:ext cx="2484850" cy="851672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 flipH="1" flipV="1">
                <a:off x="3696314" y="3261333"/>
                <a:ext cx="3291674" cy="1128206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/>
              <p:cNvCxnSpPr>
                <a:stCxn id="21" idx="7"/>
              </p:cNvCxnSpPr>
              <p:nvPr/>
            </p:nvCxnSpPr>
            <p:spPr>
              <a:xfrm flipH="1" flipV="1">
                <a:off x="3748777" y="3990340"/>
                <a:ext cx="1568686" cy="1649732"/>
              </a:xfrm>
              <a:prstGeom prst="line">
                <a:avLst/>
              </a:prstGeom>
              <a:ln w="1905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21" idx="0"/>
              </p:cNvCxnSpPr>
              <p:nvPr/>
            </p:nvCxnSpPr>
            <p:spPr>
              <a:xfrm flipV="1">
                <a:off x="5333627" y="4010660"/>
                <a:ext cx="1595493" cy="1636108"/>
              </a:xfrm>
              <a:prstGeom prst="line">
                <a:avLst/>
              </a:prstGeom>
              <a:ln w="1905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Oval 33"/>
            <p:cNvSpPr/>
            <p:nvPr/>
          </p:nvSpPr>
          <p:spPr>
            <a:xfrm flipH="1" flipV="1">
              <a:off x="4877322" y="4954788"/>
              <a:ext cx="912608" cy="361810"/>
            </a:xfrm>
            <a:prstGeom prst="ellips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902437" y="3664154"/>
            <a:ext cx="3291674" cy="2385435"/>
            <a:chOff x="3696314" y="3261333"/>
            <a:chExt cx="3291674" cy="2385435"/>
          </a:xfrm>
        </p:grpSpPr>
        <p:grpSp>
          <p:nvGrpSpPr>
            <p:cNvPr id="41" name="Group 40"/>
            <p:cNvGrpSpPr/>
            <p:nvPr/>
          </p:nvGrpSpPr>
          <p:grpSpPr>
            <a:xfrm>
              <a:off x="3696314" y="3261333"/>
              <a:ext cx="3291674" cy="2385435"/>
              <a:chOff x="3696314" y="3261333"/>
              <a:chExt cx="3291674" cy="2385435"/>
            </a:xfrm>
          </p:grpSpPr>
          <p:sp>
            <p:nvSpPr>
              <p:cNvPr id="43" name="Oval 42"/>
              <p:cNvSpPr/>
              <p:nvPr/>
            </p:nvSpPr>
            <p:spPr>
              <a:xfrm flipH="1" flipV="1">
                <a:off x="5310767" y="5601048"/>
                <a:ext cx="45720" cy="4572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 flipH="1" flipV="1">
                <a:off x="4484373" y="4410893"/>
                <a:ext cx="1698506" cy="582156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 flipH="1" flipV="1">
                <a:off x="4099726" y="3840648"/>
                <a:ext cx="2484850" cy="85167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 flipH="1" flipV="1">
                <a:off x="3696314" y="3261333"/>
                <a:ext cx="3291674" cy="1128206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/>
              <p:cNvCxnSpPr>
                <a:stCxn id="43" idx="7"/>
              </p:cNvCxnSpPr>
              <p:nvPr/>
            </p:nvCxnSpPr>
            <p:spPr>
              <a:xfrm flipH="1" flipV="1">
                <a:off x="3748777" y="3990340"/>
                <a:ext cx="1568686" cy="1649732"/>
              </a:xfrm>
              <a:prstGeom prst="line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</p:cxnSp>
          <p:cxnSp>
            <p:nvCxnSpPr>
              <p:cNvPr id="48" name="Straight Connector 47"/>
              <p:cNvCxnSpPr>
                <a:stCxn id="43" idx="0"/>
              </p:cNvCxnSpPr>
              <p:nvPr/>
            </p:nvCxnSpPr>
            <p:spPr>
              <a:xfrm flipV="1">
                <a:off x="5333627" y="4010660"/>
                <a:ext cx="1595493" cy="1636108"/>
              </a:xfrm>
              <a:prstGeom prst="line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flipH="1" flipV="1">
              <a:off x="4877322" y="4954788"/>
              <a:ext cx="912608" cy="361810"/>
            </a:xfrm>
            <a:prstGeom prst="ellips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Oval 48"/>
          <p:cNvSpPr/>
          <p:nvPr/>
        </p:nvSpPr>
        <p:spPr>
          <a:xfrm flipH="1" flipV="1">
            <a:off x="2296164" y="4213843"/>
            <a:ext cx="45720" cy="457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4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EA14C-E82C-4162-B0A8-6C8957AB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space for circles with unknown radius</a:t>
            </a:r>
          </a:p>
        </p:txBody>
      </p:sp>
      <p:sp>
        <p:nvSpPr>
          <p:cNvPr id="2" name="Rectangle 1"/>
          <p:cNvSpPr/>
          <p:nvPr/>
        </p:nvSpPr>
        <p:spPr>
          <a:xfrm>
            <a:off x="948038" y="2177534"/>
            <a:ext cx="134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Image space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74580" y="2173198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Hough space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93376" y="3240740"/>
            <a:ext cx="1900518" cy="1869141"/>
            <a:chOff x="672353" y="2962835"/>
            <a:chExt cx="1900518" cy="1869141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690282" y="2962835"/>
              <a:ext cx="13447" cy="186914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72353" y="4823012"/>
              <a:ext cx="1900518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1315607" y="5127809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1207" y="3695249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321905" y="2999217"/>
            <a:ext cx="2209995" cy="4108698"/>
            <a:chOff x="4321905" y="2999217"/>
            <a:chExt cx="2209995" cy="4108698"/>
          </a:xfrm>
        </p:grpSpPr>
        <p:grpSp>
          <p:nvGrpSpPr>
            <p:cNvPr id="3" name="Group 2"/>
            <p:cNvGrpSpPr/>
            <p:nvPr/>
          </p:nvGrpSpPr>
          <p:grpSpPr>
            <a:xfrm rot="8089008">
              <a:off x="3823633" y="4399647"/>
              <a:ext cx="3206540" cy="2209995"/>
              <a:chOff x="3630288" y="3223293"/>
              <a:chExt cx="3206540" cy="2209995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 rot="13510992" flipV="1">
                <a:off x="3068122" y="4325091"/>
                <a:ext cx="2209995" cy="6400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4936310" y="5100917"/>
                <a:ext cx="1900518" cy="0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 rot="13510992">
                <a:off x="3661707" y="4005692"/>
                <a:ext cx="30649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 flipH="1" flipV="1">
              <a:off x="5069347" y="2999217"/>
              <a:ext cx="4288" cy="1761395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4672580" y="3294822"/>
              <a:ext cx="3064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r</a:t>
              </a:r>
              <a:endParaRPr lang="en-US" dirty="0"/>
            </a:p>
          </p:txBody>
        </p:sp>
      </p:grpSp>
      <p:sp>
        <p:nvSpPr>
          <p:cNvPr id="20" name="Oval 19"/>
          <p:cNvSpPr/>
          <p:nvPr/>
        </p:nvSpPr>
        <p:spPr>
          <a:xfrm flipH="1" flipV="1">
            <a:off x="1220917" y="4411489"/>
            <a:ext cx="45720" cy="457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696314" y="3261333"/>
            <a:ext cx="3291674" cy="2385435"/>
            <a:chOff x="3696314" y="3261333"/>
            <a:chExt cx="3291674" cy="2385435"/>
          </a:xfrm>
        </p:grpSpPr>
        <p:sp>
          <p:nvSpPr>
            <p:cNvPr id="21" name="Oval 20"/>
            <p:cNvSpPr/>
            <p:nvPr/>
          </p:nvSpPr>
          <p:spPr>
            <a:xfrm flipH="1" flipV="1">
              <a:off x="5310767" y="5601048"/>
              <a:ext cx="45720" cy="45720"/>
            </a:xfrm>
            <a:prstGeom prst="ellips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flipH="1" flipV="1">
              <a:off x="3696314" y="3261333"/>
              <a:ext cx="3291674" cy="1128206"/>
            </a:xfrm>
            <a:prstGeom prst="ellips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21" idx="7"/>
            </p:cNvCxnSpPr>
            <p:nvPr/>
          </p:nvCxnSpPr>
          <p:spPr>
            <a:xfrm flipH="1" flipV="1">
              <a:off x="3748777" y="3990340"/>
              <a:ext cx="1568686" cy="1649732"/>
            </a:xfrm>
            <a:prstGeom prst="line">
              <a:avLst/>
            </a:prstGeom>
            <a:ln w="190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1" idx="0"/>
            </p:cNvCxnSpPr>
            <p:nvPr/>
          </p:nvCxnSpPr>
          <p:spPr>
            <a:xfrm flipV="1">
              <a:off x="5333627" y="4010660"/>
              <a:ext cx="1595493" cy="1636108"/>
            </a:xfrm>
            <a:prstGeom prst="line">
              <a:avLst/>
            </a:prstGeom>
            <a:ln w="190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902437" y="3664154"/>
            <a:ext cx="3291674" cy="2385435"/>
            <a:chOff x="3696314" y="3261333"/>
            <a:chExt cx="3291674" cy="2385435"/>
          </a:xfrm>
        </p:grpSpPr>
        <p:sp>
          <p:nvSpPr>
            <p:cNvPr id="43" name="Oval 42"/>
            <p:cNvSpPr/>
            <p:nvPr/>
          </p:nvSpPr>
          <p:spPr>
            <a:xfrm flipH="1" flipV="1">
              <a:off x="5310767" y="5601048"/>
              <a:ext cx="45720" cy="4572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flipH="1" flipV="1">
              <a:off x="3696314" y="3261333"/>
              <a:ext cx="3291674" cy="1128206"/>
            </a:xfrm>
            <a:prstGeom prst="ellips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43" idx="7"/>
            </p:cNvCxnSpPr>
            <p:nvPr/>
          </p:nvCxnSpPr>
          <p:spPr>
            <a:xfrm flipH="1" flipV="1">
              <a:off x="3748777" y="3990340"/>
              <a:ext cx="1568686" cy="1649732"/>
            </a:xfrm>
            <a:prstGeom prst="lin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</p:cxnSp>
        <p:cxnSp>
          <p:nvCxnSpPr>
            <p:cNvPr id="48" name="Straight Connector 47"/>
            <p:cNvCxnSpPr>
              <a:stCxn id="43" idx="0"/>
            </p:cNvCxnSpPr>
            <p:nvPr/>
          </p:nvCxnSpPr>
          <p:spPr>
            <a:xfrm flipV="1">
              <a:off x="5333627" y="4010660"/>
              <a:ext cx="1595493" cy="1636108"/>
            </a:xfrm>
            <a:prstGeom prst="lin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</p:cxnSp>
      </p:grpSp>
      <p:sp>
        <p:nvSpPr>
          <p:cNvPr id="49" name="Oval 48"/>
          <p:cNvSpPr/>
          <p:nvPr/>
        </p:nvSpPr>
        <p:spPr>
          <a:xfrm flipH="1" flipV="1">
            <a:off x="2296164" y="4213843"/>
            <a:ext cx="45720" cy="457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4752172" y="4113174"/>
            <a:ext cx="3291674" cy="2385435"/>
            <a:chOff x="3696314" y="3261333"/>
            <a:chExt cx="3291674" cy="2385435"/>
          </a:xfrm>
        </p:grpSpPr>
        <p:sp>
          <p:nvSpPr>
            <p:cNvPr id="53" name="Oval 52"/>
            <p:cNvSpPr/>
            <p:nvPr/>
          </p:nvSpPr>
          <p:spPr>
            <a:xfrm flipH="1" flipV="1">
              <a:off x="5310767" y="5601048"/>
              <a:ext cx="45720" cy="4572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flipH="1" flipV="1">
              <a:off x="3696314" y="3261333"/>
              <a:ext cx="3291674" cy="1128206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>
              <a:stCxn id="53" idx="7"/>
            </p:cNvCxnSpPr>
            <p:nvPr/>
          </p:nvCxnSpPr>
          <p:spPr>
            <a:xfrm flipH="1" flipV="1">
              <a:off x="3748777" y="3990340"/>
              <a:ext cx="1568686" cy="1649732"/>
            </a:xfrm>
            <a:prstGeom prst="lin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</p:cxnSp>
        <p:cxnSp>
          <p:nvCxnSpPr>
            <p:cNvPr id="58" name="Straight Connector 57"/>
            <p:cNvCxnSpPr>
              <a:stCxn id="53" idx="0"/>
            </p:cNvCxnSpPr>
            <p:nvPr/>
          </p:nvCxnSpPr>
          <p:spPr>
            <a:xfrm flipV="1">
              <a:off x="5333627" y="4010660"/>
              <a:ext cx="1595493" cy="163610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sp>
        <p:nvSpPr>
          <p:cNvPr id="59" name="Oval 58"/>
          <p:cNvSpPr/>
          <p:nvPr/>
        </p:nvSpPr>
        <p:spPr>
          <a:xfrm flipH="1" flipV="1">
            <a:off x="1648478" y="3695249"/>
            <a:ext cx="45720" cy="457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9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2B72A-1CFB-4C61-BCF0-4C7D6555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3F885-CE09-4FF4-AC3C-58563BB5F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Initialize H accumulator to zeros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For every edge pixel (</a:t>
            </a:r>
            <a:r>
              <a:rPr lang="en-US" sz="2400" dirty="0" err="1">
                <a:latin typeface="Consolas" panose="020B0609020204030204" pitchFamily="49" charset="0"/>
              </a:rPr>
              <a:t>x,y</a:t>
            </a:r>
            <a:r>
              <a:rPr lang="en-US" sz="24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For each possible radius value r: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For each possible </a:t>
            </a:r>
            <a:r>
              <a:rPr lang="en-US" sz="2400" dirty="0" smtClean="0">
                <a:latin typeface="Consolas" panose="020B0609020204030204" pitchFamily="49" charset="0"/>
              </a:rPr>
              <a:t>direction </a:t>
            </a:r>
            <a:r>
              <a:rPr lang="el-GR" sz="2400" dirty="0">
                <a:latin typeface="Consolas" panose="020B0609020204030204" pitchFamily="49" charset="0"/>
              </a:rPr>
              <a:t>θ: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 a = x – r cos(</a:t>
            </a:r>
            <a:r>
              <a:rPr lang="el-GR" sz="2400" dirty="0">
                <a:latin typeface="Consolas" panose="020B0609020204030204" pitchFamily="49" charset="0"/>
              </a:rPr>
              <a:t>θ) // </a:t>
            </a:r>
            <a:r>
              <a:rPr lang="en-US" sz="2400" dirty="0">
                <a:latin typeface="Consolas" panose="020B0609020204030204" pitchFamily="49" charset="0"/>
              </a:rPr>
              <a:t>column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 b = y + r sin(</a:t>
            </a:r>
            <a:r>
              <a:rPr lang="el-GR" sz="2400" dirty="0">
                <a:latin typeface="Consolas" panose="020B0609020204030204" pitchFamily="49" charset="0"/>
              </a:rPr>
              <a:t>θ) // </a:t>
            </a:r>
            <a:r>
              <a:rPr lang="en-US" sz="2400" dirty="0">
                <a:latin typeface="Consolas" panose="020B0609020204030204" pitchFamily="49" charset="0"/>
              </a:rPr>
              <a:t>row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 H[</a:t>
            </a:r>
            <a:r>
              <a:rPr lang="en-US" sz="2400" dirty="0" err="1">
                <a:latin typeface="Consolas" panose="020B0609020204030204" pitchFamily="49" charset="0"/>
              </a:rPr>
              <a:t>a,b,r</a:t>
            </a:r>
            <a:r>
              <a:rPr lang="en-US" sz="2400" dirty="0">
                <a:latin typeface="Consolas" panose="020B0609020204030204" pitchFamily="49" charset="0"/>
              </a:rPr>
              <a:t>] += 1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22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E761-592B-4CB1-BAD4-E4A716BB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2986D-2A26-4DFB-A296-382A9CB15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4638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Accumulator for radius equal to radius of a penny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0F449-F081-4228-A2A7-7D6A614A1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96"/>
          <a:stretch/>
        </p:blipFill>
        <p:spPr>
          <a:xfrm>
            <a:off x="0" y="2860894"/>
            <a:ext cx="9144000" cy="3912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6BBBD7-35A8-4E26-BBD5-CF8FF1EBE030}"/>
              </a:ext>
            </a:extLst>
          </p:cNvPr>
          <p:cNvSpPr txBox="1"/>
          <p:nvPr/>
        </p:nvSpPr>
        <p:spPr>
          <a:xfrm>
            <a:off x="7381969" y="4227068"/>
            <a:ext cx="11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maximum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550F78-74A3-40C0-A582-33462EFE6E4D}"/>
              </a:ext>
            </a:extLst>
          </p:cNvPr>
          <p:cNvCxnSpPr>
            <a:cxnSpLocks/>
          </p:cNvCxnSpPr>
          <p:nvPr/>
        </p:nvCxnSpPr>
        <p:spPr>
          <a:xfrm flipH="1">
            <a:off x="7306147" y="4640299"/>
            <a:ext cx="271604" cy="176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EEF124-0EEC-4AA6-9299-1A7DC4EA3935}"/>
              </a:ext>
            </a:extLst>
          </p:cNvPr>
          <p:cNvSpPr txBox="1"/>
          <p:nvPr/>
        </p:nvSpPr>
        <p:spPr>
          <a:xfrm>
            <a:off x="72428" y="2506944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749BE-D46D-44D6-AD88-56ED564B89D4}"/>
              </a:ext>
            </a:extLst>
          </p:cNvPr>
          <p:cNvSpPr txBox="1"/>
          <p:nvPr/>
        </p:nvSpPr>
        <p:spPr>
          <a:xfrm>
            <a:off x="2973498" y="2506944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Edges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C7EFB-C4CF-4984-A2C2-7CEC5E02EFC3}"/>
              </a:ext>
            </a:extLst>
          </p:cNvPr>
          <p:cNvSpPr txBox="1"/>
          <p:nvPr/>
        </p:nvSpPr>
        <p:spPr>
          <a:xfrm>
            <a:off x="5992263" y="2506944"/>
            <a:ext cx="302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Accumulator for radius=penny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27314-5DF2-4270-A324-0E6CCB8C246C}"/>
              </a:ext>
            </a:extLst>
          </p:cNvPr>
          <p:cNvSpPr txBox="1"/>
          <p:nvPr/>
        </p:nvSpPr>
        <p:spPr>
          <a:xfrm>
            <a:off x="63375" y="-17816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Slide credit: K. Grauman</a:t>
            </a:r>
          </a:p>
        </p:txBody>
      </p:sp>
    </p:spTree>
    <p:extLst>
      <p:ext uri="{BB962C8B-B14F-4D97-AF65-F5344CB8AC3E}">
        <p14:creationId xmlns:p14="http://schemas.microsoft.com/office/powerpoint/2010/main" val="22829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E761-592B-4CB1-BAD4-E4A716BB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2986D-2A26-4DFB-A296-382A9CB15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4638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Accumulator for radius equal to radius of a quarter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0F449-F081-4228-A2A7-7D6A614A1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65"/>
          <a:stretch/>
        </p:blipFill>
        <p:spPr>
          <a:xfrm>
            <a:off x="0" y="2897968"/>
            <a:ext cx="9144000" cy="3875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2E63B-C951-4044-B4D9-B0BB241D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7968"/>
            <a:ext cx="9144000" cy="3836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6BBBD7-35A8-4E26-BBD5-CF8FF1EBE030}"/>
              </a:ext>
            </a:extLst>
          </p:cNvPr>
          <p:cNvSpPr txBox="1"/>
          <p:nvPr/>
        </p:nvSpPr>
        <p:spPr>
          <a:xfrm>
            <a:off x="7304639" y="4249275"/>
            <a:ext cx="16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not a maximum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550F78-74A3-40C0-A582-33462EFE6E4D}"/>
              </a:ext>
            </a:extLst>
          </p:cNvPr>
          <p:cNvCxnSpPr>
            <a:cxnSpLocks/>
          </p:cNvCxnSpPr>
          <p:nvPr/>
        </p:nvCxnSpPr>
        <p:spPr>
          <a:xfrm flipH="1">
            <a:off x="7381969" y="3524963"/>
            <a:ext cx="271604" cy="176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397B79-9649-4863-A357-249F1FD1823D}"/>
              </a:ext>
            </a:extLst>
          </p:cNvPr>
          <p:cNvCxnSpPr>
            <a:cxnSpLocks/>
          </p:cNvCxnSpPr>
          <p:nvPr/>
        </p:nvCxnSpPr>
        <p:spPr>
          <a:xfrm flipH="1">
            <a:off x="7033035" y="5825886"/>
            <a:ext cx="271604" cy="176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19449-30F8-48D3-AF51-19AC5CA0356A}"/>
              </a:ext>
            </a:extLst>
          </p:cNvPr>
          <p:cNvCxnSpPr>
            <a:cxnSpLocks/>
          </p:cNvCxnSpPr>
          <p:nvPr/>
        </p:nvCxnSpPr>
        <p:spPr>
          <a:xfrm flipH="1">
            <a:off x="8366474" y="5324582"/>
            <a:ext cx="271604" cy="176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6FE8AF-C15C-4359-A5E8-9DC2ED520BDD}"/>
              </a:ext>
            </a:extLst>
          </p:cNvPr>
          <p:cNvCxnSpPr>
            <a:cxnSpLocks/>
          </p:cNvCxnSpPr>
          <p:nvPr/>
        </p:nvCxnSpPr>
        <p:spPr>
          <a:xfrm flipH="1">
            <a:off x="7517771" y="4608966"/>
            <a:ext cx="271604" cy="17614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86BACE-C34B-4EC9-8445-BA2C525F4803}"/>
              </a:ext>
            </a:extLst>
          </p:cNvPr>
          <p:cNvSpPr txBox="1"/>
          <p:nvPr/>
        </p:nvSpPr>
        <p:spPr>
          <a:xfrm>
            <a:off x="72428" y="2506944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655482-4CD6-4A73-941B-1E3F44239F17}"/>
              </a:ext>
            </a:extLst>
          </p:cNvPr>
          <p:cNvSpPr txBox="1"/>
          <p:nvPr/>
        </p:nvSpPr>
        <p:spPr>
          <a:xfrm>
            <a:off x="2973498" y="2506944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Edges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FF9198-3323-44A2-AC20-2DF4AD9853DF}"/>
              </a:ext>
            </a:extLst>
          </p:cNvPr>
          <p:cNvSpPr txBox="1"/>
          <p:nvPr/>
        </p:nvSpPr>
        <p:spPr>
          <a:xfrm>
            <a:off x="5992263" y="2506944"/>
            <a:ext cx="314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Accumulator for radius=quarter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27C706-D2B2-4658-8E8C-CD9181375FA4}"/>
              </a:ext>
            </a:extLst>
          </p:cNvPr>
          <p:cNvSpPr txBox="1"/>
          <p:nvPr/>
        </p:nvSpPr>
        <p:spPr>
          <a:xfrm>
            <a:off x="63375" y="-1542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Slide credit: K. Grauman</a:t>
            </a:r>
          </a:p>
        </p:txBody>
      </p:sp>
    </p:spTree>
    <p:extLst>
      <p:ext uri="{BB962C8B-B14F-4D97-AF65-F5344CB8AC3E}">
        <p14:creationId xmlns:p14="http://schemas.microsoft.com/office/powerpoint/2010/main" val="105560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DAABC-1816-42D1-80C9-1A1004FB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Iris detection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CA0A6B-6D9C-4B1D-9D30-F246C2221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44" y="2208371"/>
            <a:ext cx="9026712" cy="2662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926EDC-37C6-404D-94D9-D73A2B7159EF}"/>
              </a:ext>
            </a:extLst>
          </p:cNvPr>
          <p:cNvSpPr txBox="1"/>
          <p:nvPr/>
        </p:nvSpPr>
        <p:spPr>
          <a:xfrm>
            <a:off x="63375" y="65810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Hemerson Pistori and Eduardo Rocha Costa http://rsbweb.nih.gov/ij/plugins/hough-circles.html</a:t>
            </a:r>
          </a:p>
        </p:txBody>
      </p:sp>
    </p:spTree>
    <p:extLst>
      <p:ext uri="{BB962C8B-B14F-4D97-AF65-F5344CB8AC3E}">
        <p14:creationId xmlns:p14="http://schemas.microsoft.com/office/powerpoint/2010/main" val="241182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91B4-7F4A-4D10-B1BE-B7EC8666F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A9DC3-FC31-4386-B104-C9CB771A4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E5A22-D020-4B20-AC2A-CA407658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9" y="256021"/>
            <a:ext cx="7644066" cy="6303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81B949-B177-419B-BC9E-2BEA0FF73C61}"/>
              </a:ext>
            </a:extLst>
          </p:cNvPr>
          <p:cNvSpPr txBox="1"/>
          <p:nvPr/>
        </p:nvSpPr>
        <p:spPr>
          <a:xfrm>
            <a:off x="63375" y="65810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 Wikimedia user 1w2w3y [CC BY-SA 4.0]</a:t>
            </a:r>
          </a:p>
        </p:txBody>
      </p:sp>
    </p:spTree>
    <p:extLst>
      <p:ext uri="{BB962C8B-B14F-4D97-AF65-F5344CB8AC3E}">
        <p14:creationId xmlns:p14="http://schemas.microsoft.com/office/powerpoint/2010/main" val="204211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99119"/>
            <a:ext cx="7886700" cy="64348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 application to robotics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6539345"/>
            <a:ext cx="7886700" cy="318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hlinkClick r:id="rId3"/>
              </a:rPr>
              <a:t>https://www.youtube.com/watch?v=lYyAMDYzJQM</a:t>
            </a:r>
            <a:endParaRPr lang="en-US" sz="1600" dirty="0"/>
          </a:p>
        </p:txBody>
      </p:sp>
      <p:pic>
        <p:nvPicPr>
          <p:cNvPr id="6" name="lYyAMDYzJQ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113122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3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89E81F-C677-40B3-9B13-5B37AEAE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3: </a:t>
            </a:r>
            <a:r>
              <a:rPr lang="en-US" dirty="0" smtClean="0"/>
              <a:t>Extensions and conclusions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1808B-28F6-460E-BEB0-4282EE3B00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BA0DB4-9A31-44C4-AA74-86920FB02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ellipses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1" y="1690689"/>
            <a:ext cx="8889358" cy="40659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81001"/>
            <a:ext cx="102898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https://scikit-image.org/docs/dev/auto_examples/edges/plot_circular_elliptical_hough_transform.html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234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5F55-410C-4D0B-A263-1C1A0E4F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model 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3893F-0C5F-444E-BF5B-D24122054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0036"/>
            <a:ext cx="7886700" cy="49628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Observations: many low-level features</a:t>
            </a:r>
          </a:p>
          <a:p>
            <a:r>
              <a:rPr lang="en-US"/>
              <a:t>Model fitting: find (fit) an high-level explanation (model) that well explains the observations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In our case:</a:t>
            </a:r>
          </a:p>
          <a:p>
            <a:pPr>
              <a:buFontTx/>
              <a:buChar char="-"/>
            </a:pPr>
            <a:r>
              <a:rPr lang="en-US"/>
              <a:t>observations: edges</a:t>
            </a:r>
          </a:p>
          <a:p>
            <a:pPr>
              <a:buFontTx/>
              <a:buChar char="-"/>
            </a:pPr>
            <a:r>
              <a:rPr lang="en-US"/>
              <a:t>model: one or more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B3B0D-2ECA-4C01-93B1-08493B061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03562"/>
            <a:ext cx="5981700" cy="1990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FE77EC-91B6-48F6-B293-B283C3B59A1E}"/>
              </a:ext>
            </a:extLst>
          </p:cNvPr>
          <p:cNvSpPr txBox="1"/>
          <p:nvPr/>
        </p:nvSpPr>
        <p:spPr>
          <a:xfrm>
            <a:off x="63375" y="65810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Slide credit: K. Grauman</a:t>
            </a:r>
          </a:p>
        </p:txBody>
      </p:sp>
    </p:spTree>
    <p:extLst>
      <p:ext uri="{BB962C8B-B14F-4D97-AF65-F5344CB8AC3E}">
        <p14:creationId xmlns:p14="http://schemas.microsoft.com/office/powerpoint/2010/main" val="1643594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B8DE53-7EB2-4F0E-BA01-71CF79FC6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230"/>
            <a:ext cx="9144000" cy="579977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3BA0DB4-9A31-44C4-AA74-86920FB02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67334"/>
            <a:ext cx="7886700" cy="1325563"/>
          </a:xfrm>
        </p:spPr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BED61EF-8BD3-4929-A3B9-82806ECC5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8379" y="0"/>
            <a:ext cx="5425441" cy="9990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many parameters are needed to define </a:t>
            </a:r>
            <a:r>
              <a:rPr lang="en-US" dirty="0" smtClean="0"/>
              <a:t>a generic ellipse in 2D?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1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43" y="2076399"/>
            <a:ext cx="7869386" cy="470183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3BA0DB4-9A31-44C4-AA74-86920FB02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Try to fit an ellipse in </a:t>
            </a:r>
            <a:r>
              <a:rPr lang="en-US" dirty="0" err="1" smtClean="0"/>
              <a:t>powerpoint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858451">
            <a:off x="4111995" y="4149368"/>
            <a:ext cx="3370378" cy="1638054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073701">
            <a:off x="4856478" y="2771727"/>
            <a:ext cx="3560670" cy="1274396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2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BA0DB4-9A31-44C4-AA74-86920FB02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72824"/>
            <a:ext cx="8727440" cy="106393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5 parameters uniquely define an ellipse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846293" y="1893678"/>
            <a:ext cx="926773" cy="766484"/>
            <a:chOff x="3760693" y="1893678"/>
            <a:chExt cx="926773" cy="766484"/>
          </a:xfrm>
        </p:grpSpPr>
        <p:sp>
          <p:nvSpPr>
            <p:cNvPr id="5" name="Oval 4"/>
            <p:cNvSpPr/>
            <p:nvPr/>
          </p:nvSpPr>
          <p:spPr>
            <a:xfrm>
              <a:off x="3760693" y="1893679"/>
              <a:ext cx="766483" cy="766483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920983" y="1893678"/>
              <a:ext cx="766483" cy="766483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681540-ECE8-459B-B79C-8B0BBBDAC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825625"/>
            <a:ext cx="833755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dirty="0" smtClean="0"/>
              <a:t>Center x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smtClean="0"/>
              <a:t>Center y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smtClean="0"/>
              <a:t>Radius</a:t>
            </a:r>
          </a:p>
          <a:p>
            <a:pPr>
              <a:lnSpc>
                <a:spcPct val="110000"/>
              </a:lnSpc>
              <a:buFontTx/>
              <a:buChar char="-"/>
            </a:pPr>
            <a:r>
              <a:rPr lang="en-US" dirty="0" smtClean="0"/>
              <a:t>Eccentricity</a:t>
            </a:r>
            <a:br>
              <a:rPr lang="en-US" dirty="0" smtClean="0"/>
            </a:br>
            <a:r>
              <a:rPr lang="en-US" dirty="0" smtClean="0"/>
              <a:t>(how squished?)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smtClean="0"/>
              <a:t>Angle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975282" y="2588622"/>
            <a:ext cx="766484" cy="900596"/>
            <a:chOff x="5312124" y="2588622"/>
            <a:chExt cx="766484" cy="900596"/>
          </a:xfrm>
        </p:grpSpPr>
        <p:sp>
          <p:nvSpPr>
            <p:cNvPr id="7" name="Oval 6"/>
            <p:cNvSpPr/>
            <p:nvPr/>
          </p:nvSpPr>
          <p:spPr>
            <a:xfrm>
              <a:off x="5312125" y="2722735"/>
              <a:ext cx="766483" cy="766483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312124" y="2588622"/>
              <a:ext cx="766483" cy="766483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951468" y="3195887"/>
            <a:ext cx="1084922" cy="1084920"/>
            <a:chOff x="6703265" y="3355105"/>
            <a:chExt cx="766483" cy="766483"/>
          </a:xfrm>
        </p:grpSpPr>
        <p:sp>
          <p:nvSpPr>
            <p:cNvPr id="10" name="Oval 9"/>
            <p:cNvSpPr/>
            <p:nvPr/>
          </p:nvSpPr>
          <p:spPr>
            <a:xfrm>
              <a:off x="6793807" y="3445646"/>
              <a:ext cx="585402" cy="585400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703265" y="3355105"/>
              <a:ext cx="766483" cy="766483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104548" y="4187512"/>
            <a:ext cx="967048" cy="967046"/>
            <a:chOff x="7504889" y="4287793"/>
            <a:chExt cx="766483" cy="766483"/>
          </a:xfrm>
        </p:grpSpPr>
        <p:sp>
          <p:nvSpPr>
            <p:cNvPr id="12" name="Oval 11"/>
            <p:cNvSpPr/>
            <p:nvPr/>
          </p:nvSpPr>
          <p:spPr>
            <a:xfrm>
              <a:off x="7504890" y="4501896"/>
              <a:ext cx="766482" cy="338276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504889" y="4287793"/>
              <a:ext cx="766483" cy="766483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311625" y="5238750"/>
            <a:ext cx="1271884" cy="576588"/>
            <a:chOff x="8181546" y="5353308"/>
            <a:chExt cx="766482" cy="347472"/>
          </a:xfrm>
        </p:grpSpPr>
        <p:sp>
          <p:nvSpPr>
            <p:cNvPr id="14" name="Oval 13"/>
            <p:cNvSpPr/>
            <p:nvPr/>
          </p:nvSpPr>
          <p:spPr>
            <a:xfrm>
              <a:off x="8181546" y="5355336"/>
              <a:ext cx="766482" cy="345444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 rot="1653110">
              <a:off x="8181546" y="5353308"/>
              <a:ext cx="766482" cy="345444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1887855" y="2249805"/>
            <a:ext cx="78486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87855" y="3006725"/>
            <a:ext cx="1724921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887855" y="3763645"/>
            <a:ext cx="277558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246120" y="4733925"/>
            <a:ext cx="250444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630680" y="5582285"/>
            <a:ext cx="523748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780280" y="922700"/>
            <a:ext cx="4013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150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You use a 5-dimensional Hough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BA0DB4-9A31-44C4-AA74-86920FB02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3D planes in point clouds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575037"/>
            <a:ext cx="6261707" cy="483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5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BA0DB4-9A31-44C4-AA74-86920FB02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3D planes in point clouds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0263" b="40913"/>
          <a:stretch/>
        </p:blipFill>
        <p:spPr>
          <a:xfrm>
            <a:off x="76200" y="1380489"/>
            <a:ext cx="8855619" cy="50382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6229" y="6488668"/>
            <a:ext cx="7745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https://www.visgraf.impa.br/Data/RefBib/PS_PDF/prl2018/Vera2018.pdf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BA0DB4-9A31-44C4-AA74-86920FB02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planes </a:t>
            </a:r>
            <a:r>
              <a:rPr lang="en-US" dirty="0"/>
              <a:t>and cylinders in point cloud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ED61EF-8BD3-4929-A3B9-82806ECC5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744704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many parameters are needed to define a plane in 3D?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94D75-DC75-4D84-BD2A-F354EE6CA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543" y="2687319"/>
            <a:ext cx="6251984" cy="380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4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4A69A-6936-458C-8AA3-26A31ECD2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Algorithms for Model Fitting - 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81540-ECE8-459B-B79C-8B0BBBDAC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A family of powerful algorithms based on a simple concept</a:t>
            </a:r>
          </a:p>
          <a:p>
            <a:pPr marL="0" indent="0">
              <a:buNone/>
            </a:pPr>
            <a:r>
              <a:rPr lang="en-US" dirty="0" smtClean="0"/>
              <a:t>Advantages</a:t>
            </a:r>
            <a:endParaRPr lang="en-US" dirty="0"/>
          </a:p>
          <a:p>
            <a:pPr lvl="1"/>
            <a:r>
              <a:rPr lang="en-US" dirty="0"/>
              <a:t>All points are processed independently, so </a:t>
            </a:r>
            <a:r>
              <a:rPr lang="en-US" b="1" dirty="0"/>
              <a:t>the algorithm can cope with occlusions and gaps</a:t>
            </a:r>
          </a:p>
          <a:p>
            <a:pPr lvl="1"/>
            <a:r>
              <a:rPr lang="en-US" dirty="0"/>
              <a:t>Voting algorithms are </a:t>
            </a:r>
            <a:r>
              <a:rPr lang="en-US" b="1" dirty="0"/>
              <a:t>robust to clutter</a:t>
            </a:r>
            <a:r>
              <a:rPr lang="en-US" dirty="0"/>
              <a:t>, because points not corresponding to any model are unlikely to contribute consistently to any single bin</a:t>
            </a:r>
          </a:p>
          <a:p>
            <a:pPr lvl="1"/>
            <a:r>
              <a:rPr lang="en-US" dirty="0"/>
              <a:t>Can detect </a:t>
            </a:r>
            <a:r>
              <a:rPr lang="en-US" b="1" dirty="0"/>
              <a:t>multiple instances of a model </a:t>
            </a:r>
            <a:r>
              <a:rPr lang="en-US" dirty="0"/>
              <a:t>in a single pass</a:t>
            </a:r>
          </a:p>
          <a:p>
            <a:pPr marL="0" indent="0">
              <a:buNone/>
            </a:pPr>
            <a:r>
              <a:rPr lang="en-US" dirty="0"/>
              <a:t>Disadvantages</a:t>
            </a:r>
          </a:p>
          <a:p>
            <a:pPr lvl="1"/>
            <a:r>
              <a:rPr lang="en-US" dirty="0"/>
              <a:t>Only suitable for models with </a:t>
            </a:r>
            <a:r>
              <a:rPr lang="en-US" b="1" dirty="0"/>
              <a:t>few parameters</a:t>
            </a:r>
          </a:p>
          <a:p>
            <a:pPr lvl="1"/>
            <a:r>
              <a:rPr lang="en-US" dirty="0"/>
              <a:t>Must filter out spurious peaks in </a:t>
            </a:r>
            <a:r>
              <a:rPr lang="en-US" dirty="0" err="1"/>
              <a:t>hough</a:t>
            </a:r>
            <a:r>
              <a:rPr lang="en-US" dirty="0"/>
              <a:t> accumulator</a:t>
            </a:r>
          </a:p>
          <a:p>
            <a:pPr lvl="1"/>
            <a:r>
              <a:rPr lang="en-US" dirty="0"/>
              <a:t>Quantization of H</a:t>
            </a:r>
            <a:r>
              <a:rPr lang="en-US" dirty="0" smtClean="0"/>
              <a:t>ough </a:t>
            </a:r>
            <a:r>
              <a:rPr lang="en-US" dirty="0"/>
              <a:t>space is tricky</a:t>
            </a:r>
          </a:p>
        </p:txBody>
      </p:sp>
    </p:spTree>
    <p:extLst>
      <p:ext uri="{BB962C8B-B14F-4D97-AF65-F5344CB8AC3E}">
        <p14:creationId xmlns:p14="http://schemas.microsoft.com/office/powerpoint/2010/main" val="31073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D3362-B627-49D7-BC08-CCA8CF54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examples of model 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65CD76-9C46-492B-B0BC-721E3252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9366"/>
            <a:ext cx="2635860" cy="20093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B514B7-4ABD-4065-B760-1B69948D813E}"/>
              </a:ext>
            </a:extLst>
          </p:cNvPr>
          <p:cNvSpPr txBox="1"/>
          <p:nvPr/>
        </p:nvSpPr>
        <p:spPr>
          <a:xfrm>
            <a:off x="565276" y="1506200"/>
            <a:ext cx="3083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Find edges then identify circles</a:t>
            </a:r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AC13DF-54A2-4CAB-B5B7-9D8C0B26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589" y="3360587"/>
            <a:ext cx="4639665" cy="28402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C4605E-4A39-414C-80D1-C5CFA1CEB2BB}"/>
              </a:ext>
            </a:extLst>
          </p:cNvPr>
          <p:cNvSpPr txBox="1"/>
          <p:nvPr/>
        </p:nvSpPr>
        <p:spPr>
          <a:xfrm>
            <a:off x="3854589" y="3037421"/>
            <a:ext cx="346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Find objects with known silhouette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07447-00B9-4536-AE90-AEFDC6F2458C}"/>
              </a:ext>
            </a:extLst>
          </p:cNvPr>
          <p:cNvSpPr txBox="1"/>
          <p:nvPr/>
        </p:nvSpPr>
        <p:spPr>
          <a:xfrm>
            <a:off x="63375" y="65810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Slide credit: K. Grauman</a:t>
            </a:r>
          </a:p>
        </p:txBody>
      </p:sp>
    </p:spTree>
    <p:extLst>
      <p:ext uri="{BB962C8B-B14F-4D97-AF65-F5344CB8AC3E}">
        <p14:creationId xmlns:p14="http://schemas.microsoft.com/office/powerpoint/2010/main" val="922469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8A391-5163-4D9C-BA39-5DA7496E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Voting algorithms</a:t>
            </a:r>
            <a:br>
              <a:rPr lang="en-US"/>
            </a:br>
            <a:r>
              <a:rPr lang="en-US"/>
              <a:t>(a general technique)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243A2-4011-46E3-A5EE-01EA1F41B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218915"/>
            <a:ext cx="7886700" cy="195804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What about the votes cast by clutter and noise?</a:t>
            </a:r>
          </a:p>
          <a:p>
            <a:pPr>
              <a:buFontTx/>
              <a:buChar char="-"/>
            </a:pPr>
            <a:r>
              <a:rPr lang="en-US"/>
              <a:t>Their votes might be many but will be </a:t>
            </a:r>
            <a:r>
              <a:rPr lang="en-US" b="1"/>
              <a:t>inconsistent</a:t>
            </a:r>
            <a:r>
              <a:rPr lang="en-US"/>
              <a:t>!</a:t>
            </a:r>
          </a:p>
          <a:p>
            <a:pPr>
              <a:buFontTx/>
              <a:buChar char="-"/>
            </a:pPr>
            <a:r>
              <a:rPr lang="en-US"/>
              <a:t>Instead, </a:t>
            </a:r>
            <a:r>
              <a:rPr lang="en-US" b="1"/>
              <a:t>features belonging to a model will concentrate a lot of votes for that model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42D3B7-3A56-4CB6-BEAD-333A755FADE5}"/>
              </a:ext>
            </a:extLst>
          </p:cNvPr>
          <p:cNvSpPr/>
          <p:nvPr/>
        </p:nvSpPr>
        <p:spPr>
          <a:xfrm>
            <a:off x="715224" y="1828800"/>
            <a:ext cx="7800126" cy="210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AutoNum type="arabicPeriod"/>
            </a:pPr>
            <a:r>
              <a:rPr lang="en-US" sz="2800" dirty="0"/>
              <a:t>Every </a:t>
            </a:r>
            <a:r>
              <a:rPr lang="en-US" sz="2800" b="1" dirty="0"/>
              <a:t>feature</a:t>
            </a:r>
            <a:r>
              <a:rPr lang="en-US" sz="2800" dirty="0"/>
              <a:t> casts votes for all </a:t>
            </a:r>
            <a:r>
              <a:rPr lang="en-US" sz="2800" b="1" dirty="0"/>
              <a:t>models</a:t>
            </a:r>
            <a:r>
              <a:rPr lang="en-US" sz="2800" dirty="0"/>
              <a:t> that are compatible with it</a:t>
            </a:r>
          </a:p>
          <a:p>
            <a:pPr marL="514350" indent="-514350">
              <a:buAutoNum type="arabicPeriod"/>
            </a:pPr>
            <a:r>
              <a:rPr lang="en-US" sz="2800" dirty="0"/>
              <a:t>We choose models that accumulated a lot of votes</a:t>
            </a:r>
          </a:p>
        </p:txBody>
      </p:sp>
    </p:spTree>
    <p:extLst>
      <p:ext uri="{BB962C8B-B14F-4D97-AF65-F5344CB8AC3E}">
        <p14:creationId xmlns:p14="http://schemas.microsoft.com/office/powerpoint/2010/main" val="2941952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CC88-4200-4EFA-B48E-52F79AF1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Hough Transform: a voting algorithm for finding lines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6A5FD3-4AC4-4024-8BB4-F51F77F3E4A0}"/>
              </a:ext>
            </a:extLst>
          </p:cNvPr>
          <p:cNvSpPr/>
          <p:nvPr/>
        </p:nvSpPr>
        <p:spPr>
          <a:xfrm>
            <a:off x="715224" y="1828800"/>
            <a:ext cx="7800126" cy="210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AutoNum type="arabicPeriod"/>
            </a:pPr>
            <a:r>
              <a:rPr lang="en-US" sz="2800"/>
              <a:t>Every </a:t>
            </a:r>
            <a:r>
              <a:rPr lang="en-US" sz="2800" b="1"/>
              <a:t>edge point </a:t>
            </a:r>
            <a:r>
              <a:rPr lang="en-US" sz="2800"/>
              <a:t>casts votes for all </a:t>
            </a:r>
            <a:r>
              <a:rPr lang="en-US" sz="2800" b="1"/>
              <a:t>lines</a:t>
            </a:r>
            <a:r>
              <a:rPr lang="en-US" sz="2800"/>
              <a:t> that are compatible with it</a:t>
            </a:r>
          </a:p>
          <a:p>
            <a:pPr marL="514350" indent="-514350">
              <a:buAutoNum type="arabicPeriod"/>
            </a:pPr>
            <a:r>
              <a:rPr lang="en-US" sz="2800"/>
              <a:t>We choose </a:t>
            </a:r>
            <a:r>
              <a:rPr lang="en-US" sz="2800" b="1"/>
              <a:t>lines</a:t>
            </a:r>
            <a:r>
              <a:rPr lang="en-US" sz="2800"/>
              <a:t> that accumulated a lot of votes</a:t>
            </a:r>
          </a:p>
        </p:txBody>
      </p:sp>
    </p:spTree>
    <p:extLst>
      <p:ext uri="{BB962C8B-B14F-4D97-AF65-F5344CB8AC3E}">
        <p14:creationId xmlns:p14="http://schemas.microsoft.com/office/powerpoint/2010/main" val="426237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931F73-0827-4242-BE7F-8C9F1963A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</a:t>
            </a:r>
            <a:r>
              <a:rPr lang="en-US" dirty="0"/>
              <a:t>: the Hough Algorithm for line fitting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B24C9F-9944-45B4-92E1-1F1DB926A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1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3629</TotalTime>
  <Words>1671</Words>
  <Application>Microsoft Office PowerPoint</Application>
  <PresentationFormat>On-screen Show (4:3)</PresentationFormat>
  <Paragraphs>287</Paragraphs>
  <Slides>56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Wingdings</vt:lpstr>
      <vt:lpstr>Office Theme</vt:lpstr>
      <vt:lpstr>Model Fitting: Line and Circle Detection</vt:lpstr>
      <vt:lpstr>Edges are a local, low-level feature</vt:lpstr>
      <vt:lpstr>Lines are ubiquitous in man-made scenes</vt:lpstr>
      <vt:lpstr>Why is edge detection not enough?</vt:lpstr>
      <vt:lpstr>What is model fitting?</vt:lpstr>
      <vt:lpstr>Other examples of model fitting</vt:lpstr>
      <vt:lpstr>Voting algorithms (a general technique)</vt:lpstr>
      <vt:lpstr>The Hough Transform: a voting algorithm for finding lines</vt:lpstr>
      <vt:lpstr>Part 1: the Hough Algorithm for line fitting</vt:lpstr>
      <vt:lpstr>How to represent a line?</vt:lpstr>
      <vt:lpstr>What does a point correspond to?</vt:lpstr>
      <vt:lpstr>Finding a line through two points</vt:lpstr>
      <vt:lpstr>Finding a line through many points</vt:lpstr>
      <vt:lpstr>Where is the problem with this approach?</vt:lpstr>
      <vt:lpstr>Solution: represent lines in polar coordinates</vt:lpstr>
      <vt:lpstr>Pause and ponder</vt:lpstr>
      <vt:lpstr>An example</vt:lpstr>
      <vt:lpstr>Hough Transform: the algorithm</vt:lpstr>
      <vt:lpstr>PowerPoint Presentation</vt:lpstr>
      <vt:lpstr>What’s the effect of noise?</vt:lpstr>
      <vt:lpstr>What’s the effect of noise?</vt:lpstr>
      <vt:lpstr>Bin size in the accumulator: an important parameter</vt:lpstr>
      <vt:lpstr>Extension 1</vt:lpstr>
      <vt:lpstr>Extension 2</vt:lpstr>
      <vt:lpstr>Part 2: the Hough algorithm for circle detection</vt:lpstr>
      <vt:lpstr>The Hough Transform: a voting algorithm…</vt:lpstr>
      <vt:lpstr>The Hough Transform: a voting algorithm… for finding lines</vt:lpstr>
      <vt:lpstr>The Hough Transform: a voting algorithm… for finding circles</vt:lpstr>
      <vt:lpstr>How many variables do I need to uniquely define a circle?</vt:lpstr>
      <vt:lpstr>3 parameters uniquely define a circle</vt:lpstr>
      <vt:lpstr>How do we parametrize circles?</vt:lpstr>
      <vt:lpstr>Hough space for circles with known radius</vt:lpstr>
      <vt:lpstr>Hough space for circles with unknown radius</vt:lpstr>
      <vt:lpstr>Hough space for circles with unknown radius</vt:lpstr>
      <vt:lpstr>Hough space for circles with unknown radius</vt:lpstr>
      <vt:lpstr>Hough space for circles with unknown radius</vt:lpstr>
      <vt:lpstr>Hough space for circles with unknown radius</vt:lpstr>
      <vt:lpstr>Hough space for circles with unknown radius</vt:lpstr>
      <vt:lpstr>Hough space for circles with unknown radius</vt:lpstr>
      <vt:lpstr>Hough space for circles with unknown radius</vt:lpstr>
      <vt:lpstr>Hough space for circles with unknown radius</vt:lpstr>
      <vt:lpstr>Algorithm</vt:lpstr>
      <vt:lpstr>An example</vt:lpstr>
      <vt:lpstr>An example</vt:lpstr>
      <vt:lpstr>Iris detection</vt:lpstr>
      <vt:lpstr>PowerPoint Presentation</vt:lpstr>
      <vt:lpstr>An application to robotics</vt:lpstr>
      <vt:lpstr>Part 3: Extensions and conclusions</vt:lpstr>
      <vt:lpstr>Detecting ellipses</vt:lpstr>
      <vt:lpstr>Quiz</vt:lpstr>
      <vt:lpstr>Try to fit an ellipse in powerpoint</vt:lpstr>
      <vt:lpstr>5 parameters uniquely define an ellipse</vt:lpstr>
      <vt:lpstr>Finding 3D planes in point clouds</vt:lpstr>
      <vt:lpstr>Finding 3D planes in point clouds</vt:lpstr>
      <vt:lpstr>Finding planes and cylinders in point cloud data</vt:lpstr>
      <vt:lpstr>Voting Algorithms for Model Fitting -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Alessandro</dc:creator>
  <cp:lastModifiedBy>Alessandro Giusti</cp:lastModifiedBy>
  <cp:revision>119</cp:revision>
  <dcterms:created xsi:type="dcterms:W3CDTF">2019-02-18T20:11:37Z</dcterms:created>
  <dcterms:modified xsi:type="dcterms:W3CDTF">2021-01-21T11:06:56Z</dcterms:modified>
</cp:coreProperties>
</file>